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 id="2147483776" r:id="rId15"/>
  </p:sldMasterIdLst>
  <p:notesMasterIdLst>
    <p:notesMasterId r:id="rId32"/>
  </p:notesMasterIdLst>
  <p:handoutMasterIdLst>
    <p:handoutMasterId r:id="rId33"/>
  </p:handoutMasterIdLst>
  <p:sldIdLst>
    <p:sldId id="302" r:id="rId16"/>
    <p:sldId id="258" r:id="rId17"/>
    <p:sldId id="2132322163" r:id="rId18"/>
    <p:sldId id="339" r:id="rId19"/>
    <p:sldId id="375" r:id="rId20"/>
    <p:sldId id="333" r:id="rId21"/>
    <p:sldId id="331" r:id="rId22"/>
    <p:sldId id="334" r:id="rId23"/>
    <p:sldId id="335" r:id="rId24"/>
    <p:sldId id="343" r:id="rId25"/>
    <p:sldId id="344" r:id="rId26"/>
    <p:sldId id="2132322164" r:id="rId27"/>
    <p:sldId id="325" r:id="rId28"/>
    <p:sldId id="337" r:id="rId29"/>
    <p:sldId id="338" r:id="rId30"/>
    <p:sldId id="382" r:id="rId31"/>
  </p:sldIdLst>
  <p:sldSz cx="12192000" cy="6858000"/>
  <p:notesSz cx="6858000" cy="91440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694"/>
    <a:srgbClr val="FFFFFF"/>
    <a:srgbClr val="BBF5E0"/>
    <a:srgbClr val="FFFBEE"/>
    <a:srgbClr val="233A56"/>
    <a:srgbClr val="3BE3A6"/>
    <a:srgbClr val="00808D"/>
    <a:srgbClr val="7F7F7F"/>
    <a:srgbClr val="E9FAF4"/>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0"/>
    <p:restoredTop sz="95953" autoAdjust="0"/>
  </p:normalViewPr>
  <p:slideViewPr>
    <p:cSldViewPr snapToGrid="0" snapToObjects="1">
      <p:cViewPr varScale="1">
        <p:scale>
          <a:sx n="81" d="100"/>
          <a:sy n="81" d="100"/>
        </p:scale>
        <p:origin x="55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Unemployment Rate, Jan. 2018 - June 2022</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8739029843491783E-2"/>
          <c:y val="0.13856790123456791"/>
          <c:w val="0.87654807004119684"/>
          <c:h val="0.65956125854638536"/>
        </c:manualLayout>
      </c:layout>
      <c:lineChart>
        <c:grouping val="standard"/>
        <c:varyColors val="0"/>
        <c:ser>
          <c:idx val="13"/>
          <c:order val="13"/>
          <c:tx>
            <c:strRef>
              <c:f>'DFW MSA'!$Q$1</c:f>
              <c:strCache>
                <c:ptCount val="1"/>
                <c:pt idx="0">
                  <c:v>DFW</c:v>
                </c:pt>
              </c:strCache>
            </c:strRef>
          </c:tx>
          <c:spPr>
            <a:ln w="28575" cap="rnd">
              <a:solidFill>
                <a:srgbClr val="0070C0"/>
              </a:solidFill>
              <a:round/>
            </a:ln>
            <a:effectLst/>
          </c:spPr>
          <c:marker>
            <c:symbol val="none"/>
          </c:marker>
          <c:cat>
            <c:numRef>
              <c:f>'DFW MSA'!$A$14:$A$55</c:f>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f>'DFW MSA'!$Q$14:$Q$55</c:f>
              <c:numCache>
                <c:formatCode>#0.0</c:formatCode>
                <c:ptCount val="42"/>
                <c:pt idx="0">
                  <c:v>3.9</c:v>
                </c:pt>
                <c:pt idx="1">
                  <c:v>3.4</c:v>
                </c:pt>
                <c:pt idx="2">
                  <c:v>3.3</c:v>
                </c:pt>
                <c:pt idx="3">
                  <c:v>2.8</c:v>
                </c:pt>
                <c:pt idx="4">
                  <c:v>2.9</c:v>
                </c:pt>
                <c:pt idx="5">
                  <c:v>3.5</c:v>
                </c:pt>
                <c:pt idx="6">
                  <c:v>3.6</c:v>
                </c:pt>
                <c:pt idx="7">
                  <c:v>3.5</c:v>
                </c:pt>
                <c:pt idx="8">
                  <c:v>3.2</c:v>
                </c:pt>
                <c:pt idx="9">
                  <c:v>3.1</c:v>
                </c:pt>
                <c:pt idx="10">
                  <c:v>3.1</c:v>
                </c:pt>
                <c:pt idx="11">
                  <c:v>2.9</c:v>
                </c:pt>
                <c:pt idx="12">
                  <c:v>3.3</c:v>
                </c:pt>
                <c:pt idx="13">
                  <c:v>3.2</c:v>
                </c:pt>
                <c:pt idx="14">
                  <c:v>4.5999999999999996</c:v>
                </c:pt>
                <c:pt idx="15">
                  <c:v>12.8</c:v>
                </c:pt>
                <c:pt idx="16">
                  <c:v>12.3</c:v>
                </c:pt>
                <c:pt idx="17">
                  <c:v>8.1999999999999993</c:v>
                </c:pt>
                <c:pt idx="18">
                  <c:v>7.6</c:v>
                </c:pt>
                <c:pt idx="19">
                  <c:v>6.3</c:v>
                </c:pt>
                <c:pt idx="20">
                  <c:v>7.4</c:v>
                </c:pt>
                <c:pt idx="21" formatCode="General">
                  <c:v>6.1</c:v>
                </c:pt>
                <c:pt idx="22" formatCode="General">
                  <c:v>7.1</c:v>
                </c:pt>
                <c:pt idx="23" formatCode="General">
                  <c:v>6.3</c:v>
                </c:pt>
                <c:pt idx="24" formatCode="General">
                  <c:v>6.5</c:v>
                </c:pt>
                <c:pt idx="25" formatCode="General">
                  <c:v>6.8</c:v>
                </c:pt>
                <c:pt idx="26" formatCode="General">
                  <c:v>6.5</c:v>
                </c:pt>
                <c:pt idx="27" formatCode="General">
                  <c:v>5.7</c:v>
                </c:pt>
                <c:pt idx="28" formatCode="General">
                  <c:v>5.3</c:v>
                </c:pt>
                <c:pt idx="29" formatCode="General">
                  <c:v>6</c:v>
                </c:pt>
                <c:pt idx="30" formatCode="General">
                  <c:v>5.3</c:v>
                </c:pt>
                <c:pt idx="31" formatCode="General">
                  <c:v>4.7</c:v>
                </c:pt>
                <c:pt idx="32" formatCode="General">
                  <c:v>4.4000000000000004</c:v>
                </c:pt>
                <c:pt idx="33" formatCode="General">
                  <c:v>4.2</c:v>
                </c:pt>
                <c:pt idx="34" formatCode="General">
                  <c:v>3.9</c:v>
                </c:pt>
                <c:pt idx="35" formatCode="General">
                  <c:v>3.6</c:v>
                </c:pt>
                <c:pt idx="36" formatCode="General">
                  <c:v>4.0999999999999996</c:v>
                </c:pt>
                <c:pt idx="37" formatCode="General">
                  <c:v>4.0999999999999996</c:v>
                </c:pt>
                <c:pt idx="38" formatCode="General">
                  <c:v>3.4</c:v>
                </c:pt>
                <c:pt idx="39" formatCode="General">
                  <c:v>3.2</c:v>
                </c:pt>
                <c:pt idx="40" formatCode="General">
                  <c:v>3.3</c:v>
                </c:pt>
                <c:pt idx="41" formatCode="General">
                  <c:v>3.8</c:v>
                </c:pt>
              </c:numCache>
            </c:numRef>
          </c:val>
          <c:smooth val="0"/>
          <c:extLst>
            <c:ext xmlns:c16="http://schemas.microsoft.com/office/drawing/2014/chart" uri="{C3380CC4-5D6E-409C-BE32-E72D297353CC}">
              <c16:uniqueId val="{00000000-DA48-4590-BA59-AD332674BF12}"/>
            </c:ext>
          </c:extLst>
        </c:ser>
        <c:ser>
          <c:idx val="14"/>
          <c:order val="14"/>
          <c:tx>
            <c:strRef>
              <c:f>'DFW MSA'!$R$1</c:f>
              <c:strCache>
                <c:ptCount val="1"/>
                <c:pt idx="0">
                  <c:v>Texas</c:v>
                </c:pt>
              </c:strCache>
            </c:strRef>
          </c:tx>
          <c:spPr>
            <a:ln w="28575" cap="rnd">
              <a:solidFill>
                <a:schemeClr val="accent2"/>
              </a:solidFill>
              <a:round/>
            </a:ln>
            <a:effectLst/>
          </c:spPr>
          <c:marker>
            <c:symbol val="none"/>
          </c:marker>
          <c:cat>
            <c:numRef>
              <c:f>'DFW MSA'!$A$14:$A$55</c:f>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f>'DFW MSA'!$R$14:$R$55</c:f>
              <c:numCache>
                <c:formatCode>#0.0</c:formatCode>
                <c:ptCount val="42"/>
                <c:pt idx="0">
                  <c:v>4.0999999999999996</c:v>
                </c:pt>
                <c:pt idx="1">
                  <c:v>3.7</c:v>
                </c:pt>
                <c:pt idx="2">
                  <c:v>3.5</c:v>
                </c:pt>
                <c:pt idx="3">
                  <c:v>3</c:v>
                </c:pt>
                <c:pt idx="4">
                  <c:v>3.1</c:v>
                </c:pt>
                <c:pt idx="5">
                  <c:v>3.7</c:v>
                </c:pt>
                <c:pt idx="6">
                  <c:v>3.8</c:v>
                </c:pt>
                <c:pt idx="7">
                  <c:v>3.7</c:v>
                </c:pt>
                <c:pt idx="8">
                  <c:v>3.4</c:v>
                </c:pt>
                <c:pt idx="9">
                  <c:v>3.3</c:v>
                </c:pt>
                <c:pt idx="10">
                  <c:v>3.4</c:v>
                </c:pt>
                <c:pt idx="11">
                  <c:v>3.3</c:v>
                </c:pt>
                <c:pt idx="12">
                  <c:v>3.8</c:v>
                </c:pt>
                <c:pt idx="13">
                  <c:v>3.6</c:v>
                </c:pt>
                <c:pt idx="14">
                  <c:v>5.0999999999999996</c:v>
                </c:pt>
                <c:pt idx="15">
                  <c:v>13.1</c:v>
                </c:pt>
                <c:pt idx="16">
                  <c:v>12.7</c:v>
                </c:pt>
                <c:pt idx="17">
                  <c:v>8.6999999999999993</c:v>
                </c:pt>
                <c:pt idx="18">
                  <c:v>8.1999999999999993</c:v>
                </c:pt>
                <c:pt idx="19" formatCode="General">
                  <c:v>6.8</c:v>
                </c:pt>
                <c:pt idx="20" formatCode="General">
                  <c:v>8.1999999999999993</c:v>
                </c:pt>
                <c:pt idx="21" formatCode="General">
                  <c:v>6.9</c:v>
                </c:pt>
                <c:pt idx="22" formatCode="General">
                  <c:v>8.1</c:v>
                </c:pt>
                <c:pt idx="23" formatCode="General">
                  <c:v>7.1</c:v>
                </c:pt>
                <c:pt idx="24" formatCode="General">
                  <c:v>7.3</c:v>
                </c:pt>
                <c:pt idx="25" formatCode="General">
                  <c:v>7.5</c:v>
                </c:pt>
                <c:pt idx="26" formatCode="General">
                  <c:v>7.2</c:v>
                </c:pt>
                <c:pt idx="27" formatCode="General">
                  <c:v>6.3</c:v>
                </c:pt>
                <c:pt idx="28" formatCode="General">
                  <c:v>5.9</c:v>
                </c:pt>
                <c:pt idx="29" formatCode="General">
                  <c:v>6.6</c:v>
                </c:pt>
                <c:pt idx="30" formatCode="General">
                  <c:v>6</c:v>
                </c:pt>
                <c:pt idx="31" formatCode="General">
                  <c:v>5.3</c:v>
                </c:pt>
                <c:pt idx="32" formatCode="General">
                  <c:v>4.9000000000000004</c:v>
                </c:pt>
                <c:pt idx="33" formatCode="General">
                  <c:v>4.8</c:v>
                </c:pt>
                <c:pt idx="34" formatCode="General">
                  <c:v>4.5</c:v>
                </c:pt>
                <c:pt idx="35" formatCode="General">
                  <c:v>4.3</c:v>
                </c:pt>
                <c:pt idx="36" formatCode="General">
                  <c:v>4.8</c:v>
                </c:pt>
                <c:pt idx="37" formatCode="General">
                  <c:v>4.7</c:v>
                </c:pt>
                <c:pt idx="38" formatCode="General">
                  <c:v>3.9</c:v>
                </c:pt>
                <c:pt idx="39" formatCode="General">
                  <c:v>3.7</c:v>
                </c:pt>
                <c:pt idx="40" formatCode="General">
                  <c:v>3.8</c:v>
                </c:pt>
                <c:pt idx="41" formatCode="General">
                  <c:v>4.4000000000000004</c:v>
                </c:pt>
              </c:numCache>
            </c:numRef>
          </c:val>
          <c:smooth val="0"/>
          <c:extLst>
            <c:ext xmlns:c16="http://schemas.microsoft.com/office/drawing/2014/chart" uri="{C3380CC4-5D6E-409C-BE32-E72D297353CC}">
              <c16:uniqueId val="{00000001-DA48-4590-BA59-AD332674BF12}"/>
            </c:ext>
          </c:extLst>
        </c:ser>
        <c:dLbls>
          <c:showLegendKey val="0"/>
          <c:showVal val="0"/>
          <c:showCatName val="0"/>
          <c:showSerName val="0"/>
          <c:showPercent val="0"/>
          <c:showBubbleSize val="0"/>
        </c:dLbls>
        <c:smooth val="0"/>
        <c:axId val="1029370192"/>
        <c:axId val="748761952"/>
        <c:extLst>
          <c:ext xmlns:c15="http://schemas.microsoft.com/office/drawing/2012/chart" uri="{02D57815-91ED-43cb-92C2-25804820EDAC}">
            <c15:filteredLineSeries>
              <c15:ser>
                <c:idx val="0"/>
                <c:order val="0"/>
                <c:tx>
                  <c:strRef>
                    <c:extLst>
                      <c:ext uri="{02D57815-91ED-43cb-92C2-25804820EDAC}">
                        <c15:formulaRef>
                          <c15:sqref>'DFW MSA'!$B$1</c15:sqref>
                        </c15:formulaRef>
                      </c:ext>
                    </c:extLst>
                    <c:strCache>
                      <c:ptCount val="1"/>
                      <c:pt idx="0">
                        <c:v>Grayson Co.</c:v>
                      </c:pt>
                    </c:strCache>
                  </c:strRef>
                </c:tx>
                <c:spPr>
                  <a:ln w="28575" cap="rnd">
                    <a:solidFill>
                      <a:schemeClr val="accent1"/>
                    </a:solidFill>
                    <a:round/>
                  </a:ln>
                  <a:effectLst/>
                </c:spPr>
                <c:marker>
                  <c:symbol val="none"/>
                </c:marker>
                <c:cat>
                  <c:numRef>
                    <c:extLst>
                      <c:ex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c:ext uri="{02D57815-91ED-43cb-92C2-25804820EDAC}">
                        <c15:formulaRef>
                          <c15:sqref>'DFW MSA'!$B$14:$B$48</c15:sqref>
                        </c15:formulaRef>
                      </c:ext>
                    </c:extLst>
                    <c:numCache>
                      <c:formatCode>#0.0</c:formatCode>
                      <c:ptCount val="35"/>
                      <c:pt idx="0">
                        <c:v>3.4</c:v>
                      </c:pt>
                      <c:pt idx="1">
                        <c:v>3.1</c:v>
                      </c:pt>
                      <c:pt idx="2">
                        <c:v>3</c:v>
                      </c:pt>
                      <c:pt idx="3">
                        <c:v>2.6</c:v>
                      </c:pt>
                      <c:pt idx="4">
                        <c:v>2.7</c:v>
                      </c:pt>
                      <c:pt idx="5">
                        <c:v>3.2</c:v>
                      </c:pt>
                      <c:pt idx="6">
                        <c:v>3.3</c:v>
                      </c:pt>
                      <c:pt idx="7">
                        <c:v>3.3</c:v>
                      </c:pt>
                      <c:pt idx="8">
                        <c:v>3</c:v>
                      </c:pt>
                      <c:pt idx="9">
                        <c:v>3</c:v>
                      </c:pt>
                      <c:pt idx="10">
                        <c:v>3</c:v>
                      </c:pt>
                      <c:pt idx="11">
                        <c:v>2.9</c:v>
                      </c:pt>
                      <c:pt idx="12">
                        <c:v>3.3</c:v>
                      </c:pt>
                      <c:pt idx="13">
                        <c:v>3.2</c:v>
                      </c:pt>
                      <c:pt idx="14">
                        <c:v>4.5999999999999996</c:v>
                      </c:pt>
                      <c:pt idx="15">
                        <c:v>10.3</c:v>
                      </c:pt>
                      <c:pt idx="16">
                        <c:v>9.6</c:v>
                      </c:pt>
                      <c:pt idx="17">
                        <c:v>6.6</c:v>
                      </c:pt>
                      <c:pt idx="18">
                        <c:v>5.9</c:v>
                      </c:pt>
                      <c:pt idx="19">
                        <c:v>5</c:v>
                      </c:pt>
                      <c:pt idx="20">
                        <c:v>6.1</c:v>
                      </c:pt>
                      <c:pt idx="21">
                        <c:v>5.0999999999999996</c:v>
                      </c:pt>
                      <c:pt idx="22">
                        <c:v>6.1</c:v>
                      </c:pt>
                      <c:pt idx="23">
                        <c:v>5.4</c:v>
                      </c:pt>
                      <c:pt idx="24">
                        <c:v>5.7</c:v>
                      </c:pt>
                      <c:pt idx="25">
                        <c:v>6</c:v>
                      </c:pt>
                      <c:pt idx="26">
                        <c:v>5.7</c:v>
                      </c:pt>
                      <c:pt idx="27">
                        <c:v>4.8</c:v>
                      </c:pt>
                      <c:pt idx="28">
                        <c:v>4.7</c:v>
                      </c:pt>
                      <c:pt idx="29">
                        <c:v>5.3</c:v>
                      </c:pt>
                      <c:pt idx="30">
                        <c:v>4.5999999999999996</c:v>
                      </c:pt>
                      <c:pt idx="31">
                        <c:v>4.2</c:v>
                      </c:pt>
                      <c:pt idx="32">
                        <c:v>4.0999999999999996</c:v>
                      </c:pt>
                      <c:pt idx="33">
                        <c:v>4</c:v>
                      </c:pt>
                      <c:pt idx="34">
                        <c:v>3.8</c:v>
                      </c:pt>
                    </c:numCache>
                  </c:numRef>
                </c:val>
                <c:smooth val="0"/>
                <c:extLst>
                  <c:ext xmlns:c16="http://schemas.microsoft.com/office/drawing/2014/chart" uri="{C3380CC4-5D6E-409C-BE32-E72D297353CC}">
                    <c16:uniqueId val="{00000002-DA48-4590-BA59-AD332674BF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'DFW MSA'!$C$1</c15:sqref>
                        </c15:formulaRef>
                      </c:ext>
                    </c:extLst>
                    <c:strCache>
                      <c:ptCount val="1"/>
                      <c:pt idx="0">
                        <c:v>Tarrant Co.</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MSA'!$C$14:$C$48</c15:sqref>
                        </c15:formulaRef>
                      </c:ext>
                    </c:extLst>
                    <c:numCache>
                      <c:formatCode>#0.0</c:formatCode>
                      <c:ptCount val="35"/>
                      <c:pt idx="0">
                        <c:v>4.0999999999999996</c:v>
                      </c:pt>
                      <c:pt idx="1">
                        <c:v>3.4</c:v>
                      </c:pt>
                      <c:pt idx="2">
                        <c:v>3.3</c:v>
                      </c:pt>
                      <c:pt idx="3">
                        <c:v>2.8</c:v>
                      </c:pt>
                      <c:pt idx="4">
                        <c:v>2.9</c:v>
                      </c:pt>
                      <c:pt idx="5">
                        <c:v>3.5</c:v>
                      </c:pt>
                      <c:pt idx="6">
                        <c:v>3.6</c:v>
                      </c:pt>
                      <c:pt idx="7">
                        <c:v>3.5</c:v>
                      </c:pt>
                      <c:pt idx="8">
                        <c:v>3.2</c:v>
                      </c:pt>
                      <c:pt idx="9">
                        <c:v>3.3</c:v>
                      </c:pt>
                      <c:pt idx="10">
                        <c:v>3.1</c:v>
                      </c:pt>
                      <c:pt idx="11">
                        <c:v>2.9</c:v>
                      </c:pt>
                      <c:pt idx="12">
                        <c:v>3.3</c:v>
                      </c:pt>
                      <c:pt idx="13">
                        <c:v>3.2</c:v>
                      </c:pt>
                      <c:pt idx="14">
                        <c:v>4.7</c:v>
                      </c:pt>
                      <c:pt idx="15">
                        <c:v>13.4</c:v>
                      </c:pt>
                      <c:pt idx="16">
                        <c:v>13</c:v>
                      </c:pt>
                      <c:pt idx="17">
                        <c:v>8.6</c:v>
                      </c:pt>
                      <c:pt idx="18">
                        <c:v>7.9</c:v>
                      </c:pt>
                      <c:pt idx="19">
                        <c:v>6.5</c:v>
                      </c:pt>
                      <c:pt idx="20">
                        <c:v>7.8</c:v>
                      </c:pt>
                      <c:pt idx="21">
                        <c:v>6.3</c:v>
                      </c:pt>
                      <c:pt idx="22">
                        <c:v>7.4</c:v>
                      </c:pt>
                      <c:pt idx="23">
                        <c:v>6.6</c:v>
                      </c:pt>
                      <c:pt idx="24">
                        <c:v>6.8</c:v>
                      </c:pt>
                      <c:pt idx="25">
                        <c:v>7.1</c:v>
                      </c:pt>
                      <c:pt idx="26">
                        <c:v>6.9</c:v>
                      </c:pt>
                      <c:pt idx="27">
                        <c:v>5.9</c:v>
                      </c:pt>
                      <c:pt idx="28">
                        <c:v>5.6</c:v>
                      </c:pt>
                      <c:pt idx="29">
                        <c:v>6.3</c:v>
                      </c:pt>
                      <c:pt idx="30">
                        <c:v>5.6</c:v>
                      </c:pt>
                      <c:pt idx="31">
                        <c:v>4.9000000000000004</c:v>
                      </c:pt>
                      <c:pt idx="32">
                        <c:v>4.5</c:v>
                      </c:pt>
                      <c:pt idx="33">
                        <c:v>4.4000000000000004</c:v>
                      </c:pt>
                      <c:pt idx="34">
                        <c:v>4.0999999999999996</c:v>
                      </c:pt>
                    </c:numCache>
                  </c:numRef>
                </c:val>
                <c:smooth val="0"/>
                <c:extLst xmlns:c15="http://schemas.microsoft.com/office/drawing/2012/chart">
                  <c:ext xmlns:c16="http://schemas.microsoft.com/office/drawing/2014/chart" uri="{C3380CC4-5D6E-409C-BE32-E72D297353CC}">
                    <c16:uniqueId val="{00000003-DA48-4590-BA59-AD332674BF1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'DFW MSA'!$D$1</c15:sqref>
                        </c15:formulaRef>
                      </c:ext>
                    </c:extLst>
                    <c:strCache>
                      <c:ptCount val="1"/>
                      <c:pt idx="0">
                        <c:v>Dallas Co.</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MSA'!$D$14:$D$48</c15:sqref>
                        </c15:formulaRef>
                      </c:ext>
                    </c:extLst>
                    <c:numCache>
                      <c:formatCode>#0.0</c:formatCode>
                      <c:ptCount val="35"/>
                      <c:pt idx="0">
                        <c:v>4.0999999999999996</c:v>
                      </c:pt>
                      <c:pt idx="1">
                        <c:v>3.7</c:v>
                      </c:pt>
                      <c:pt idx="2">
                        <c:v>3.5</c:v>
                      </c:pt>
                      <c:pt idx="3">
                        <c:v>3.1</c:v>
                      </c:pt>
                      <c:pt idx="4">
                        <c:v>3.1</c:v>
                      </c:pt>
                      <c:pt idx="5">
                        <c:v>3.6</c:v>
                      </c:pt>
                      <c:pt idx="6">
                        <c:v>3.7</c:v>
                      </c:pt>
                      <c:pt idx="7">
                        <c:v>3.7</c:v>
                      </c:pt>
                      <c:pt idx="8">
                        <c:v>3.3</c:v>
                      </c:pt>
                      <c:pt idx="9">
                        <c:v>3.3</c:v>
                      </c:pt>
                      <c:pt idx="10">
                        <c:v>3.3</c:v>
                      </c:pt>
                      <c:pt idx="11">
                        <c:v>3.1</c:v>
                      </c:pt>
                      <c:pt idx="12">
                        <c:v>3.5</c:v>
                      </c:pt>
                      <c:pt idx="13">
                        <c:v>3.3</c:v>
                      </c:pt>
                      <c:pt idx="14">
                        <c:v>4.8</c:v>
                      </c:pt>
                      <c:pt idx="15">
                        <c:v>13</c:v>
                      </c:pt>
                      <c:pt idx="16">
                        <c:v>12.8</c:v>
                      </c:pt>
                      <c:pt idx="17">
                        <c:v>8.8000000000000007</c:v>
                      </c:pt>
                      <c:pt idx="18">
                        <c:v>8.1999999999999993</c:v>
                      </c:pt>
                      <c:pt idx="19">
                        <c:v>6.8</c:v>
                      </c:pt>
                      <c:pt idx="20">
                        <c:v>8.1999999999999993</c:v>
                      </c:pt>
                      <c:pt idx="21" formatCode="General">
                        <c:v>6.6</c:v>
                      </c:pt>
                      <c:pt idx="22" formatCode="General">
                        <c:v>7.7</c:v>
                      </c:pt>
                      <c:pt idx="23" formatCode="General">
                        <c:v>6.8</c:v>
                      </c:pt>
                      <c:pt idx="24" formatCode="General">
                        <c:v>7.1</c:v>
                      </c:pt>
                      <c:pt idx="25" formatCode="General">
                        <c:v>7.4</c:v>
                      </c:pt>
                      <c:pt idx="26" formatCode="General">
                        <c:v>7.2</c:v>
                      </c:pt>
                      <c:pt idx="27" formatCode="General">
                        <c:v>6.2</c:v>
                      </c:pt>
                      <c:pt idx="28" formatCode="General">
                        <c:v>5.8</c:v>
                      </c:pt>
                      <c:pt idx="29" formatCode="General">
                        <c:v>6.4</c:v>
                      </c:pt>
                      <c:pt idx="30" formatCode="General">
                        <c:v>5.8</c:v>
                      </c:pt>
                      <c:pt idx="31" formatCode="General">
                        <c:v>5.2</c:v>
                      </c:pt>
                      <c:pt idx="32" formatCode="General">
                        <c:v>4.8</c:v>
                      </c:pt>
                      <c:pt idx="33" formatCode="General">
                        <c:v>4.5999999999999996</c:v>
                      </c:pt>
                      <c:pt idx="34" formatCode="General">
                        <c:v>4.3</c:v>
                      </c:pt>
                    </c:numCache>
                  </c:numRef>
                </c:val>
                <c:smooth val="0"/>
                <c:extLst xmlns:c15="http://schemas.microsoft.com/office/drawing/2012/chart">
                  <c:ext xmlns:c16="http://schemas.microsoft.com/office/drawing/2014/chart" uri="{C3380CC4-5D6E-409C-BE32-E72D297353CC}">
                    <c16:uniqueId val="{00000004-DA48-4590-BA59-AD332674BF1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'DFW MSA'!$E$1</c15:sqref>
                        </c15:formulaRef>
                      </c:ext>
                    </c:extLst>
                    <c:strCache>
                      <c:ptCount val="1"/>
                      <c:pt idx="0">
                        <c:v>Denton Co. </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MSA'!$E$14:$E$48</c15:sqref>
                        </c15:formulaRef>
                      </c:ext>
                    </c:extLst>
                    <c:numCache>
                      <c:formatCode>#0.0</c:formatCode>
                      <c:ptCount val="35"/>
                      <c:pt idx="0">
                        <c:v>3.4</c:v>
                      </c:pt>
                      <c:pt idx="1">
                        <c:v>3.1</c:v>
                      </c:pt>
                      <c:pt idx="2">
                        <c:v>3.1</c:v>
                      </c:pt>
                      <c:pt idx="3">
                        <c:v>2.6</c:v>
                      </c:pt>
                      <c:pt idx="4">
                        <c:v>2.7</c:v>
                      </c:pt>
                      <c:pt idx="5">
                        <c:v>3.1</c:v>
                      </c:pt>
                      <c:pt idx="6">
                        <c:v>3.2</c:v>
                      </c:pt>
                      <c:pt idx="7">
                        <c:v>3.1</c:v>
                      </c:pt>
                      <c:pt idx="8">
                        <c:v>2.9</c:v>
                      </c:pt>
                      <c:pt idx="9">
                        <c:v>2.8</c:v>
                      </c:pt>
                      <c:pt idx="10">
                        <c:v>2.8</c:v>
                      </c:pt>
                      <c:pt idx="11">
                        <c:v>2.7</c:v>
                      </c:pt>
                      <c:pt idx="12">
                        <c:v>3</c:v>
                      </c:pt>
                      <c:pt idx="13">
                        <c:v>2.9</c:v>
                      </c:pt>
                      <c:pt idx="14">
                        <c:v>4.3</c:v>
                      </c:pt>
                      <c:pt idx="15">
                        <c:v>12.8</c:v>
                      </c:pt>
                      <c:pt idx="16">
                        <c:v>11.8</c:v>
                      </c:pt>
                      <c:pt idx="17">
                        <c:v>7.7</c:v>
                      </c:pt>
                      <c:pt idx="18">
                        <c:v>7</c:v>
                      </c:pt>
                      <c:pt idx="19">
                        <c:v>5.6</c:v>
                      </c:pt>
                      <c:pt idx="20">
                        <c:v>6.6</c:v>
                      </c:pt>
                      <c:pt idx="21" formatCode="General">
                        <c:v>5.4</c:v>
                      </c:pt>
                      <c:pt idx="22" formatCode="General">
                        <c:v>6.4</c:v>
                      </c:pt>
                      <c:pt idx="23" formatCode="General">
                        <c:v>5.7</c:v>
                      </c:pt>
                      <c:pt idx="24" formatCode="General">
                        <c:v>5.8</c:v>
                      </c:pt>
                      <c:pt idx="25" formatCode="General">
                        <c:v>6</c:v>
                      </c:pt>
                      <c:pt idx="26" formatCode="General">
                        <c:v>5.6</c:v>
                      </c:pt>
                      <c:pt idx="27" formatCode="General">
                        <c:v>4.9000000000000004</c:v>
                      </c:pt>
                      <c:pt idx="28" formatCode="General">
                        <c:v>4.7</c:v>
                      </c:pt>
                      <c:pt idx="29" formatCode="General">
                        <c:v>5.2</c:v>
                      </c:pt>
                      <c:pt idx="30" formatCode="General">
                        <c:v>4.5999999999999996</c:v>
                      </c:pt>
                      <c:pt idx="31" formatCode="General">
                        <c:v>4.0999999999999996</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5-DA48-4590-BA59-AD332674BF12}"/>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'DFW MSA'!$F$1</c15:sqref>
                        </c15:formulaRef>
                      </c:ext>
                    </c:extLst>
                    <c:strCache>
                      <c:ptCount val="1"/>
                      <c:pt idx="0">
                        <c:v>Collin Co. </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MSA'!$F$14:$F$48</c15:sqref>
                        </c15:formulaRef>
                      </c:ext>
                    </c:extLst>
                    <c:numCache>
                      <c:formatCode>#0.0</c:formatCode>
                      <c:ptCount val="35"/>
                      <c:pt idx="0">
                        <c:v>3.5</c:v>
                      </c:pt>
                      <c:pt idx="1">
                        <c:v>3.3</c:v>
                      </c:pt>
                      <c:pt idx="2">
                        <c:v>3.2</c:v>
                      </c:pt>
                      <c:pt idx="3">
                        <c:v>2.7</c:v>
                      </c:pt>
                      <c:pt idx="4">
                        <c:v>2.8</c:v>
                      </c:pt>
                      <c:pt idx="5">
                        <c:v>3.3</c:v>
                      </c:pt>
                      <c:pt idx="6">
                        <c:v>3.4</c:v>
                      </c:pt>
                      <c:pt idx="7">
                        <c:v>3.3</c:v>
                      </c:pt>
                      <c:pt idx="8">
                        <c:v>3</c:v>
                      </c:pt>
                      <c:pt idx="9">
                        <c:v>2.9</c:v>
                      </c:pt>
                      <c:pt idx="10">
                        <c:v>2.9</c:v>
                      </c:pt>
                      <c:pt idx="11">
                        <c:v>2.8</c:v>
                      </c:pt>
                      <c:pt idx="12">
                        <c:v>3.1</c:v>
                      </c:pt>
                      <c:pt idx="13">
                        <c:v>3</c:v>
                      </c:pt>
                      <c:pt idx="14">
                        <c:v>4.4000000000000004</c:v>
                      </c:pt>
                      <c:pt idx="15">
                        <c:v>12.1</c:v>
                      </c:pt>
                      <c:pt idx="16">
                        <c:v>11.3</c:v>
                      </c:pt>
                      <c:pt idx="17">
                        <c:v>7.4</c:v>
                      </c:pt>
                      <c:pt idx="18">
                        <c:v>6.7</c:v>
                      </c:pt>
                      <c:pt idx="19">
                        <c:v>5.5</c:v>
                      </c:pt>
                      <c:pt idx="20">
                        <c:v>6.5</c:v>
                      </c:pt>
                      <c:pt idx="21" formatCode="General">
                        <c:v>5.2</c:v>
                      </c:pt>
                      <c:pt idx="22" formatCode="General">
                        <c:v>6.2</c:v>
                      </c:pt>
                      <c:pt idx="23" formatCode="General">
                        <c:v>5.5</c:v>
                      </c:pt>
                      <c:pt idx="24" formatCode="General">
                        <c:v>5.7</c:v>
                      </c:pt>
                      <c:pt idx="25" formatCode="General">
                        <c:v>5.9</c:v>
                      </c:pt>
                      <c:pt idx="26" formatCode="General">
                        <c:v>5.6</c:v>
                      </c:pt>
                      <c:pt idx="27" formatCode="General">
                        <c:v>4.8</c:v>
                      </c:pt>
                      <c:pt idx="28" formatCode="General">
                        <c:v>4.5999999999999996</c:v>
                      </c:pt>
                      <c:pt idx="29" formatCode="General">
                        <c:v>5.0999999999999996</c:v>
                      </c:pt>
                      <c:pt idx="30" formatCode="General">
                        <c:v>4.5</c:v>
                      </c:pt>
                      <c:pt idx="31" formatCode="General">
                        <c:v>4</c:v>
                      </c:pt>
                      <c:pt idx="32" formatCode="General">
                        <c:v>3.8</c:v>
                      </c:pt>
                      <c:pt idx="33" formatCode="General">
                        <c:v>3.6</c:v>
                      </c:pt>
                      <c:pt idx="34" formatCode="General">
                        <c:v>3.4</c:v>
                      </c:pt>
                    </c:numCache>
                  </c:numRef>
                </c:val>
                <c:smooth val="0"/>
                <c:extLst xmlns:c15="http://schemas.microsoft.com/office/drawing/2012/chart">
                  <c:ext xmlns:c16="http://schemas.microsoft.com/office/drawing/2014/chart" uri="{C3380CC4-5D6E-409C-BE32-E72D297353CC}">
                    <c16:uniqueId val="{00000006-DA48-4590-BA59-AD332674BF12}"/>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'DFW MSA'!$G$1</c15:sqref>
                        </c15:formulaRef>
                      </c:ext>
                    </c:extLst>
                    <c:strCache>
                      <c:ptCount val="1"/>
                      <c:pt idx="0">
                        <c:v>Rockwall Co.</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MSA'!$G$14:$G$48</c15:sqref>
                        </c15:formulaRef>
                      </c:ext>
                    </c:extLst>
                    <c:numCache>
                      <c:formatCode>#0.0</c:formatCode>
                      <c:ptCount val="35"/>
                      <c:pt idx="0">
                        <c:v>3.5</c:v>
                      </c:pt>
                      <c:pt idx="1">
                        <c:v>3.2</c:v>
                      </c:pt>
                      <c:pt idx="2">
                        <c:v>3.1</c:v>
                      </c:pt>
                      <c:pt idx="3">
                        <c:v>2.7</c:v>
                      </c:pt>
                      <c:pt idx="4">
                        <c:v>2.8</c:v>
                      </c:pt>
                      <c:pt idx="5">
                        <c:v>3.3</c:v>
                      </c:pt>
                      <c:pt idx="6">
                        <c:v>3.3</c:v>
                      </c:pt>
                      <c:pt idx="7">
                        <c:v>3.3</c:v>
                      </c:pt>
                      <c:pt idx="8">
                        <c:v>3</c:v>
                      </c:pt>
                      <c:pt idx="9">
                        <c:v>2.9</c:v>
                      </c:pt>
                      <c:pt idx="10">
                        <c:v>2.9</c:v>
                      </c:pt>
                      <c:pt idx="11">
                        <c:v>2.8</c:v>
                      </c:pt>
                      <c:pt idx="12">
                        <c:v>3.1</c:v>
                      </c:pt>
                      <c:pt idx="13">
                        <c:v>3</c:v>
                      </c:pt>
                      <c:pt idx="14">
                        <c:v>4.3</c:v>
                      </c:pt>
                      <c:pt idx="15">
                        <c:v>11.7</c:v>
                      </c:pt>
                      <c:pt idx="16">
                        <c:v>10.7</c:v>
                      </c:pt>
                      <c:pt idx="17">
                        <c:v>7.1</c:v>
                      </c:pt>
                      <c:pt idx="18">
                        <c:v>6.4</c:v>
                      </c:pt>
                      <c:pt idx="19">
                        <c:v>5.2</c:v>
                      </c:pt>
                      <c:pt idx="20">
                        <c:v>6.2</c:v>
                      </c:pt>
                      <c:pt idx="21" formatCode="General">
                        <c:v>5</c:v>
                      </c:pt>
                      <c:pt idx="22" formatCode="General">
                        <c:v>6</c:v>
                      </c:pt>
                      <c:pt idx="23" formatCode="General">
                        <c:v>5.4</c:v>
                      </c:pt>
                      <c:pt idx="24" formatCode="General">
                        <c:v>5.6</c:v>
                      </c:pt>
                      <c:pt idx="25" formatCode="General">
                        <c:v>5.9</c:v>
                      </c:pt>
                      <c:pt idx="26" formatCode="General">
                        <c:v>5.6</c:v>
                      </c:pt>
                      <c:pt idx="27" formatCode="General">
                        <c:v>4.8</c:v>
                      </c:pt>
                      <c:pt idx="28" formatCode="General">
                        <c:v>4.5999999999999996</c:v>
                      </c:pt>
                      <c:pt idx="29" formatCode="General">
                        <c:v>5.2</c:v>
                      </c:pt>
                      <c:pt idx="30" formatCode="General">
                        <c:v>4.5</c:v>
                      </c:pt>
                      <c:pt idx="31" formatCode="General">
                        <c:v>4</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7-DA48-4590-BA59-AD332674BF12}"/>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'DFW MSA'!$H$1</c15:sqref>
                        </c15:formulaRef>
                      </c:ext>
                    </c:extLst>
                    <c:strCache>
                      <c:ptCount val="1"/>
                      <c:pt idx="0">
                        <c:v>Kaufman Co. </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MSA'!$H$14:$H$48</c15:sqref>
                        </c15:formulaRef>
                      </c:ext>
                    </c:extLst>
                    <c:numCache>
                      <c:formatCode>#0.0</c:formatCode>
                      <c:ptCount val="35"/>
                      <c:pt idx="0">
                        <c:v>3.8</c:v>
                      </c:pt>
                      <c:pt idx="1">
                        <c:v>3.4</c:v>
                      </c:pt>
                      <c:pt idx="2">
                        <c:v>3.4</c:v>
                      </c:pt>
                      <c:pt idx="3">
                        <c:v>2.8</c:v>
                      </c:pt>
                      <c:pt idx="4">
                        <c:v>2.9</c:v>
                      </c:pt>
                      <c:pt idx="5">
                        <c:v>3.5</c:v>
                      </c:pt>
                      <c:pt idx="6">
                        <c:v>3.6</c:v>
                      </c:pt>
                      <c:pt idx="7">
                        <c:v>3.5</c:v>
                      </c:pt>
                      <c:pt idx="8">
                        <c:v>3.2</c:v>
                      </c:pt>
                      <c:pt idx="9">
                        <c:v>3.1</c:v>
                      </c:pt>
                      <c:pt idx="10">
                        <c:v>3.1</c:v>
                      </c:pt>
                      <c:pt idx="11">
                        <c:v>3</c:v>
                      </c:pt>
                      <c:pt idx="12">
                        <c:v>3.4</c:v>
                      </c:pt>
                      <c:pt idx="13">
                        <c:v>3.3</c:v>
                      </c:pt>
                      <c:pt idx="14">
                        <c:v>4.7</c:v>
                      </c:pt>
                      <c:pt idx="15">
                        <c:v>11.5</c:v>
                      </c:pt>
                      <c:pt idx="16">
                        <c:v>11.1</c:v>
                      </c:pt>
                      <c:pt idx="17">
                        <c:v>7.7</c:v>
                      </c:pt>
                      <c:pt idx="18">
                        <c:v>7.2</c:v>
                      </c:pt>
                      <c:pt idx="19">
                        <c:v>6</c:v>
                      </c:pt>
                      <c:pt idx="20">
                        <c:v>7.1</c:v>
                      </c:pt>
                      <c:pt idx="21" formatCode="General">
                        <c:v>5.9</c:v>
                      </c:pt>
                      <c:pt idx="22" formatCode="General">
                        <c:v>7</c:v>
                      </c:pt>
                      <c:pt idx="23" formatCode="General">
                        <c:v>6.3</c:v>
                      </c:pt>
                      <c:pt idx="24" formatCode="General">
                        <c:v>6.4</c:v>
                      </c:pt>
                      <c:pt idx="25" formatCode="General">
                        <c:v>6.7</c:v>
                      </c:pt>
                      <c:pt idx="26" formatCode="General">
                        <c:v>6.3</c:v>
                      </c:pt>
                      <c:pt idx="27" formatCode="General">
                        <c:v>5.5</c:v>
                      </c:pt>
                      <c:pt idx="28" formatCode="General">
                        <c:v>5.2</c:v>
                      </c:pt>
                      <c:pt idx="29" formatCode="General">
                        <c:v>5.9</c:v>
                      </c:pt>
                      <c:pt idx="30" formatCode="General">
                        <c:v>5.2</c:v>
                      </c:pt>
                      <c:pt idx="31" formatCode="General">
                        <c:v>4.7</c:v>
                      </c:pt>
                      <c:pt idx="32" formatCode="General">
                        <c:v>4.4000000000000004</c:v>
                      </c:pt>
                      <c:pt idx="33" formatCode="General">
                        <c:v>4.2</c:v>
                      </c:pt>
                      <c:pt idx="34" formatCode="General">
                        <c:v>4</c:v>
                      </c:pt>
                    </c:numCache>
                  </c:numRef>
                </c:val>
                <c:smooth val="0"/>
                <c:extLst xmlns:c15="http://schemas.microsoft.com/office/drawing/2012/chart">
                  <c:ext xmlns:c16="http://schemas.microsoft.com/office/drawing/2014/chart" uri="{C3380CC4-5D6E-409C-BE32-E72D297353CC}">
                    <c16:uniqueId val="{00000008-DA48-4590-BA59-AD332674BF1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'DFW MSA'!$I$1</c15:sqref>
                        </c15:formulaRef>
                      </c:ext>
                    </c:extLst>
                    <c:strCache>
                      <c:ptCount val="1"/>
                      <c:pt idx="0">
                        <c:v>Hunt Co.</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MSA'!$I$14:$I$48</c15:sqref>
                        </c15:formulaRef>
                      </c:ext>
                    </c:extLst>
                    <c:numCache>
                      <c:formatCode>#0.0</c:formatCode>
                      <c:ptCount val="35"/>
                      <c:pt idx="0">
                        <c:v>4.0999999999999996</c:v>
                      </c:pt>
                      <c:pt idx="1">
                        <c:v>3.7</c:v>
                      </c:pt>
                      <c:pt idx="2">
                        <c:v>3.6</c:v>
                      </c:pt>
                      <c:pt idx="3">
                        <c:v>3</c:v>
                      </c:pt>
                      <c:pt idx="4">
                        <c:v>3.3</c:v>
                      </c:pt>
                      <c:pt idx="5">
                        <c:v>3.8</c:v>
                      </c:pt>
                      <c:pt idx="6">
                        <c:v>3.9</c:v>
                      </c:pt>
                      <c:pt idx="7">
                        <c:v>3.8</c:v>
                      </c:pt>
                      <c:pt idx="8">
                        <c:v>3.4</c:v>
                      </c:pt>
                      <c:pt idx="9">
                        <c:v>3.4</c:v>
                      </c:pt>
                      <c:pt idx="10">
                        <c:v>3.4</c:v>
                      </c:pt>
                      <c:pt idx="11">
                        <c:v>3.3</c:v>
                      </c:pt>
                      <c:pt idx="12">
                        <c:v>3.7</c:v>
                      </c:pt>
                      <c:pt idx="13">
                        <c:v>3.5</c:v>
                      </c:pt>
                      <c:pt idx="14">
                        <c:v>5.2</c:v>
                      </c:pt>
                      <c:pt idx="15">
                        <c:v>11</c:v>
                      </c:pt>
                      <c:pt idx="16">
                        <c:v>10.6</c:v>
                      </c:pt>
                      <c:pt idx="17">
                        <c:v>7.4</c:v>
                      </c:pt>
                      <c:pt idx="18">
                        <c:v>6.9</c:v>
                      </c:pt>
                      <c:pt idx="19">
                        <c:v>5.7</c:v>
                      </c:pt>
                      <c:pt idx="20">
                        <c:v>6.8</c:v>
                      </c:pt>
                      <c:pt idx="21" formatCode="General">
                        <c:v>5.6</c:v>
                      </c:pt>
                      <c:pt idx="22" formatCode="General">
                        <c:v>6.8</c:v>
                      </c:pt>
                      <c:pt idx="23" formatCode="General">
                        <c:v>6.2</c:v>
                      </c:pt>
                      <c:pt idx="24" formatCode="General">
                        <c:v>6.5</c:v>
                      </c:pt>
                      <c:pt idx="25" formatCode="General">
                        <c:v>6.9</c:v>
                      </c:pt>
                      <c:pt idx="26" formatCode="General">
                        <c:v>6.5</c:v>
                      </c:pt>
                      <c:pt idx="27" formatCode="General">
                        <c:v>5.6</c:v>
                      </c:pt>
                      <c:pt idx="28" formatCode="General">
                        <c:v>5.5</c:v>
                      </c:pt>
                      <c:pt idx="29" formatCode="General">
                        <c:v>6.1</c:v>
                      </c:pt>
                      <c:pt idx="30" formatCode="General">
                        <c:v>5.4</c:v>
                      </c:pt>
                      <c:pt idx="31" formatCode="General">
                        <c:v>4.8</c:v>
                      </c:pt>
                      <c:pt idx="32" formatCode="General">
                        <c:v>4.5</c:v>
                      </c:pt>
                      <c:pt idx="33" formatCode="General">
                        <c:v>4.4000000000000004</c:v>
                      </c:pt>
                      <c:pt idx="34" formatCode="General">
                        <c:v>4.0999999999999996</c:v>
                      </c:pt>
                    </c:numCache>
                  </c:numRef>
                </c:val>
                <c:smooth val="0"/>
                <c:extLst xmlns:c15="http://schemas.microsoft.com/office/drawing/2012/chart">
                  <c:ext xmlns:c16="http://schemas.microsoft.com/office/drawing/2014/chart" uri="{C3380CC4-5D6E-409C-BE32-E72D297353CC}">
                    <c16:uniqueId val="{00000009-DA48-4590-BA59-AD332674BF1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'DFW MSA'!$J$1</c15:sqref>
                        </c15:formulaRef>
                      </c:ext>
                    </c:extLst>
                    <c:strCache>
                      <c:ptCount val="1"/>
                      <c:pt idx="0">
                        <c:v>Parker Co.</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MSA'!$J$14:$J$48</c15:sqref>
                        </c15:formulaRef>
                      </c:ext>
                    </c:extLst>
                    <c:numCache>
                      <c:formatCode>#0.0</c:formatCode>
                      <c:ptCount val="35"/>
                      <c:pt idx="0">
                        <c:v>3.4</c:v>
                      </c:pt>
                      <c:pt idx="1">
                        <c:v>3.1</c:v>
                      </c:pt>
                      <c:pt idx="2">
                        <c:v>3</c:v>
                      </c:pt>
                      <c:pt idx="3">
                        <c:v>2.5</c:v>
                      </c:pt>
                      <c:pt idx="4">
                        <c:v>2.6</c:v>
                      </c:pt>
                      <c:pt idx="5">
                        <c:v>3.1</c:v>
                      </c:pt>
                      <c:pt idx="6">
                        <c:v>3.2</c:v>
                      </c:pt>
                      <c:pt idx="7">
                        <c:v>3.1</c:v>
                      </c:pt>
                      <c:pt idx="8">
                        <c:v>2.8</c:v>
                      </c:pt>
                      <c:pt idx="9">
                        <c:v>2.8</c:v>
                      </c:pt>
                      <c:pt idx="10">
                        <c:v>2.8</c:v>
                      </c:pt>
                      <c:pt idx="11">
                        <c:v>2.7</c:v>
                      </c:pt>
                      <c:pt idx="12">
                        <c:v>3.1</c:v>
                      </c:pt>
                      <c:pt idx="13">
                        <c:v>3.1</c:v>
                      </c:pt>
                      <c:pt idx="14">
                        <c:v>4.4000000000000004</c:v>
                      </c:pt>
                      <c:pt idx="15">
                        <c:v>10.4</c:v>
                      </c:pt>
                      <c:pt idx="16">
                        <c:v>9.8000000000000007</c:v>
                      </c:pt>
                      <c:pt idx="17">
                        <c:v>6.7</c:v>
                      </c:pt>
                      <c:pt idx="18">
                        <c:v>6.4</c:v>
                      </c:pt>
                      <c:pt idx="19">
                        <c:v>5.3</c:v>
                      </c:pt>
                      <c:pt idx="20">
                        <c:v>6.4</c:v>
                      </c:pt>
                      <c:pt idx="21" formatCode="General">
                        <c:v>5.3</c:v>
                      </c:pt>
                      <c:pt idx="22" formatCode="General">
                        <c:v>6.2</c:v>
                      </c:pt>
                      <c:pt idx="23" formatCode="General">
                        <c:v>5.7</c:v>
                      </c:pt>
                      <c:pt idx="24" formatCode="General">
                        <c:v>5.8</c:v>
                      </c:pt>
                      <c:pt idx="25" formatCode="General">
                        <c:v>6.1</c:v>
                      </c:pt>
                      <c:pt idx="26" formatCode="General">
                        <c:v>5.7</c:v>
                      </c:pt>
                      <c:pt idx="27" formatCode="General">
                        <c:v>4.8</c:v>
                      </c:pt>
                      <c:pt idx="28" formatCode="General">
                        <c:v>4.7</c:v>
                      </c:pt>
                      <c:pt idx="29" formatCode="General">
                        <c:v>5.2</c:v>
                      </c:pt>
                      <c:pt idx="30" formatCode="General">
                        <c:v>4.5999999999999996</c:v>
                      </c:pt>
                      <c:pt idx="31" formatCode="General">
                        <c:v>4.2</c:v>
                      </c:pt>
                      <c:pt idx="32" formatCode="General">
                        <c:v>3.9</c:v>
                      </c:pt>
                      <c:pt idx="33" formatCode="General">
                        <c:v>3.8</c:v>
                      </c:pt>
                      <c:pt idx="34" formatCode="General">
                        <c:v>3.6</c:v>
                      </c:pt>
                    </c:numCache>
                  </c:numRef>
                </c:val>
                <c:smooth val="0"/>
                <c:extLst xmlns:c15="http://schemas.microsoft.com/office/drawing/2012/chart">
                  <c:ext xmlns:c16="http://schemas.microsoft.com/office/drawing/2014/chart" uri="{C3380CC4-5D6E-409C-BE32-E72D297353CC}">
                    <c16:uniqueId val="{0000000A-DA48-4590-BA59-AD332674BF12}"/>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'DFW MSA'!$K$1</c15:sqref>
                        </c15:formulaRef>
                      </c:ext>
                    </c:extLst>
                    <c:strCache>
                      <c:ptCount val="1"/>
                      <c:pt idx="0">
                        <c:v>Hood Co.</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MSA'!$K$14:$K$48</c15:sqref>
                        </c15:formulaRef>
                      </c:ext>
                    </c:extLst>
                    <c:numCache>
                      <c:formatCode>#0.0</c:formatCode>
                      <c:ptCount val="35"/>
                      <c:pt idx="0">
                        <c:v>3.8</c:v>
                      </c:pt>
                      <c:pt idx="1">
                        <c:v>3.5</c:v>
                      </c:pt>
                      <c:pt idx="2">
                        <c:v>3.4</c:v>
                      </c:pt>
                      <c:pt idx="3">
                        <c:v>2.9</c:v>
                      </c:pt>
                      <c:pt idx="4">
                        <c:v>3</c:v>
                      </c:pt>
                      <c:pt idx="5">
                        <c:v>3.6</c:v>
                      </c:pt>
                      <c:pt idx="6">
                        <c:v>3.7</c:v>
                      </c:pt>
                      <c:pt idx="7">
                        <c:v>3.6</c:v>
                      </c:pt>
                      <c:pt idx="8">
                        <c:v>3.4</c:v>
                      </c:pt>
                      <c:pt idx="9">
                        <c:v>3.2</c:v>
                      </c:pt>
                      <c:pt idx="10">
                        <c:v>3.3</c:v>
                      </c:pt>
                      <c:pt idx="11">
                        <c:v>3.2</c:v>
                      </c:pt>
                      <c:pt idx="12">
                        <c:v>3.7</c:v>
                      </c:pt>
                      <c:pt idx="13">
                        <c:v>3.5</c:v>
                      </c:pt>
                      <c:pt idx="14">
                        <c:v>5.0999999999999996</c:v>
                      </c:pt>
                      <c:pt idx="15">
                        <c:v>11</c:v>
                      </c:pt>
                      <c:pt idx="16">
                        <c:v>10.6</c:v>
                      </c:pt>
                      <c:pt idx="17">
                        <c:v>7.5</c:v>
                      </c:pt>
                      <c:pt idx="18">
                        <c:v>7.2</c:v>
                      </c:pt>
                      <c:pt idx="19">
                        <c:v>5.9</c:v>
                      </c:pt>
                      <c:pt idx="20">
                        <c:v>7.4</c:v>
                      </c:pt>
                      <c:pt idx="21" formatCode="General">
                        <c:v>6</c:v>
                      </c:pt>
                      <c:pt idx="22" formatCode="General">
                        <c:v>7.1</c:v>
                      </c:pt>
                      <c:pt idx="23" formatCode="General">
                        <c:v>6.6</c:v>
                      </c:pt>
                      <c:pt idx="24" formatCode="General">
                        <c:v>6.9</c:v>
                      </c:pt>
                      <c:pt idx="25" formatCode="General">
                        <c:v>7.2</c:v>
                      </c:pt>
                      <c:pt idx="26" formatCode="General">
                        <c:v>6.6</c:v>
                      </c:pt>
                      <c:pt idx="27" formatCode="General">
                        <c:v>5.5</c:v>
                      </c:pt>
                      <c:pt idx="28" formatCode="General">
                        <c:v>5.5</c:v>
                      </c:pt>
                      <c:pt idx="29" formatCode="General">
                        <c:v>6.1</c:v>
                      </c:pt>
                      <c:pt idx="30" formatCode="General">
                        <c:v>5.4</c:v>
                      </c:pt>
                      <c:pt idx="31" formatCode="General">
                        <c:v>4.9000000000000004</c:v>
                      </c:pt>
                      <c:pt idx="32" formatCode="General">
                        <c:v>4.5</c:v>
                      </c:pt>
                      <c:pt idx="33" formatCode="General">
                        <c:v>4.3</c:v>
                      </c:pt>
                      <c:pt idx="34" formatCode="General">
                        <c:v>4.2</c:v>
                      </c:pt>
                    </c:numCache>
                  </c:numRef>
                </c:val>
                <c:smooth val="0"/>
                <c:extLst xmlns:c15="http://schemas.microsoft.com/office/drawing/2012/chart">
                  <c:ext xmlns:c16="http://schemas.microsoft.com/office/drawing/2014/chart" uri="{C3380CC4-5D6E-409C-BE32-E72D297353CC}">
                    <c16:uniqueId val="{0000000B-DA48-4590-BA59-AD332674BF1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'DFW MSA'!$M$1</c15:sqref>
                        </c15:formulaRef>
                      </c:ext>
                    </c:extLst>
                    <c:strCache>
                      <c:ptCount val="1"/>
                      <c:pt idx="0">
                        <c:v>Ellis Co.</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MSA'!$M$14:$M$48</c15:sqref>
                        </c15:formulaRef>
                      </c:ext>
                    </c:extLst>
                    <c:numCache>
                      <c:formatCode>#0.0</c:formatCode>
                      <c:ptCount val="35"/>
                      <c:pt idx="0">
                        <c:v>3.7</c:v>
                      </c:pt>
                      <c:pt idx="1">
                        <c:v>3.2</c:v>
                      </c:pt>
                      <c:pt idx="2">
                        <c:v>3.2</c:v>
                      </c:pt>
                      <c:pt idx="3">
                        <c:v>2.7</c:v>
                      </c:pt>
                      <c:pt idx="4">
                        <c:v>2.8</c:v>
                      </c:pt>
                      <c:pt idx="5">
                        <c:v>3.4</c:v>
                      </c:pt>
                      <c:pt idx="6">
                        <c:v>3.5</c:v>
                      </c:pt>
                      <c:pt idx="7">
                        <c:v>3.2</c:v>
                      </c:pt>
                      <c:pt idx="8">
                        <c:v>3</c:v>
                      </c:pt>
                      <c:pt idx="9">
                        <c:v>2.9</c:v>
                      </c:pt>
                      <c:pt idx="10">
                        <c:v>2.9</c:v>
                      </c:pt>
                      <c:pt idx="11">
                        <c:v>2.7</c:v>
                      </c:pt>
                      <c:pt idx="12">
                        <c:v>3.2</c:v>
                      </c:pt>
                      <c:pt idx="13">
                        <c:v>3</c:v>
                      </c:pt>
                      <c:pt idx="14">
                        <c:v>4.5</c:v>
                      </c:pt>
                      <c:pt idx="15">
                        <c:v>10.8</c:v>
                      </c:pt>
                      <c:pt idx="16">
                        <c:v>10.1</c:v>
                      </c:pt>
                      <c:pt idx="17">
                        <c:v>6.9</c:v>
                      </c:pt>
                      <c:pt idx="18">
                        <c:v>6.4</c:v>
                      </c:pt>
                      <c:pt idx="19">
                        <c:v>5.3</c:v>
                      </c:pt>
                      <c:pt idx="20">
                        <c:v>6.4</c:v>
                      </c:pt>
                      <c:pt idx="21" formatCode="General">
                        <c:v>5.2</c:v>
                      </c:pt>
                      <c:pt idx="22" formatCode="General">
                        <c:v>6.3</c:v>
                      </c:pt>
                      <c:pt idx="23" formatCode="General">
                        <c:v>5.7</c:v>
                      </c:pt>
                      <c:pt idx="24" formatCode="General">
                        <c:v>5.8</c:v>
                      </c:pt>
                      <c:pt idx="25" formatCode="General">
                        <c:v>6.1</c:v>
                      </c:pt>
                      <c:pt idx="26" formatCode="General">
                        <c:v>5.8</c:v>
                      </c:pt>
                      <c:pt idx="27" formatCode="General">
                        <c:v>4.9000000000000004</c:v>
                      </c:pt>
                      <c:pt idx="28" formatCode="General">
                        <c:v>4.8</c:v>
                      </c:pt>
                      <c:pt idx="29" formatCode="General">
                        <c:v>5.4</c:v>
                      </c:pt>
                      <c:pt idx="30" formatCode="General">
                        <c:v>4.8</c:v>
                      </c:pt>
                      <c:pt idx="31" formatCode="General">
                        <c:v>4.2</c:v>
                      </c:pt>
                      <c:pt idx="32" formatCode="General">
                        <c:v>4</c:v>
                      </c:pt>
                      <c:pt idx="33" formatCode="General">
                        <c:v>3.9</c:v>
                      </c:pt>
                      <c:pt idx="34" formatCode="General">
                        <c:v>3.7</c:v>
                      </c:pt>
                    </c:numCache>
                  </c:numRef>
                </c:val>
                <c:smooth val="0"/>
                <c:extLst xmlns:c15="http://schemas.microsoft.com/office/drawing/2012/chart">
                  <c:ext xmlns:c16="http://schemas.microsoft.com/office/drawing/2014/chart" uri="{C3380CC4-5D6E-409C-BE32-E72D297353CC}">
                    <c16:uniqueId val="{0000000C-DA48-4590-BA59-AD332674BF12}"/>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'DFW MSA'!$N$1</c15:sqref>
                        </c15:formulaRef>
                      </c:ext>
                    </c:extLst>
                    <c:strCache>
                      <c:ptCount val="1"/>
                      <c:pt idx="0">
                        <c:v>Johnson Co.</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MSA'!$N$14:$N$48</c15:sqref>
                        </c15:formulaRef>
                      </c:ext>
                    </c:extLst>
                    <c:numCache>
                      <c:formatCode>#0.0</c:formatCode>
                      <c:ptCount val="35"/>
                      <c:pt idx="0">
                        <c:v>3.9</c:v>
                      </c:pt>
                      <c:pt idx="1">
                        <c:v>3.3</c:v>
                      </c:pt>
                      <c:pt idx="2">
                        <c:v>3.3</c:v>
                      </c:pt>
                      <c:pt idx="3">
                        <c:v>2.7</c:v>
                      </c:pt>
                      <c:pt idx="4">
                        <c:v>2.8</c:v>
                      </c:pt>
                      <c:pt idx="5">
                        <c:v>3.4</c:v>
                      </c:pt>
                      <c:pt idx="6">
                        <c:v>3.5</c:v>
                      </c:pt>
                      <c:pt idx="7">
                        <c:v>3.4</c:v>
                      </c:pt>
                      <c:pt idx="8">
                        <c:v>3.1</c:v>
                      </c:pt>
                      <c:pt idx="9">
                        <c:v>3.1</c:v>
                      </c:pt>
                      <c:pt idx="10">
                        <c:v>3.1</c:v>
                      </c:pt>
                      <c:pt idx="11">
                        <c:v>3</c:v>
                      </c:pt>
                      <c:pt idx="12">
                        <c:v>3.4</c:v>
                      </c:pt>
                      <c:pt idx="13">
                        <c:v>3.3</c:v>
                      </c:pt>
                      <c:pt idx="14">
                        <c:v>4.7</c:v>
                      </c:pt>
                      <c:pt idx="15">
                        <c:v>11.7</c:v>
                      </c:pt>
                      <c:pt idx="16">
                        <c:v>11</c:v>
                      </c:pt>
                      <c:pt idx="17">
                        <c:v>7.5</c:v>
                      </c:pt>
                      <c:pt idx="18">
                        <c:v>7</c:v>
                      </c:pt>
                      <c:pt idx="19">
                        <c:v>5.8</c:v>
                      </c:pt>
                      <c:pt idx="20">
                        <c:v>6.9</c:v>
                      </c:pt>
                      <c:pt idx="21" formatCode="General">
                        <c:v>5.7</c:v>
                      </c:pt>
                      <c:pt idx="22" formatCode="General">
                        <c:v>6.9</c:v>
                      </c:pt>
                      <c:pt idx="23" formatCode="General">
                        <c:v>6.2</c:v>
                      </c:pt>
                      <c:pt idx="24" formatCode="General">
                        <c:v>6.4</c:v>
                      </c:pt>
                      <c:pt idx="25" formatCode="General">
                        <c:v>6.7</c:v>
                      </c:pt>
                      <c:pt idx="26" formatCode="General">
                        <c:v>6.3</c:v>
                      </c:pt>
                      <c:pt idx="27" formatCode="General">
                        <c:v>5.3</c:v>
                      </c:pt>
                      <c:pt idx="28" formatCode="General">
                        <c:v>5.0999999999999996</c:v>
                      </c:pt>
                      <c:pt idx="29" formatCode="General">
                        <c:v>5.8</c:v>
                      </c:pt>
                      <c:pt idx="30" formatCode="General">
                        <c:v>5.0999999999999996</c:v>
                      </c:pt>
                      <c:pt idx="31" formatCode="General">
                        <c:v>4.5</c:v>
                      </c:pt>
                      <c:pt idx="32" formatCode="General">
                        <c:v>4.2</c:v>
                      </c:pt>
                      <c:pt idx="33" formatCode="General">
                        <c:v>4.0999999999999996</c:v>
                      </c:pt>
                      <c:pt idx="34" formatCode="General">
                        <c:v>3.8</c:v>
                      </c:pt>
                    </c:numCache>
                  </c:numRef>
                </c:val>
                <c:smooth val="0"/>
                <c:extLst xmlns:c15="http://schemas.microsoft.com/office/drawing/2012/chart">
                  <c:ext xmlns:c16="http://schemas.microsoft.com/office/drawing/2014/chart" uri="{C3380CC4-5D6E-409C-BE32-E72D297353CC}">
                    <c16:uniqueId val="{0000000D-DA48-4590-BA59-AD332674BF12}"/>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'DFW MSA'!$P$1</c15:sqref>
                        </c15:formulaRef>
                      </c:ext>
                    </c:extLst>
                    <c:strCache>
                      <c:ptCount val="1"/>
                      <c:pt idx="0">
                        <c:v>Wise Co. </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MSA'!$P$14:$P$48</c15:sqref>
                        </c15:formulaRef>
                      </c:ext>
                    </c:extLst>
                    <c:numCache>
                      <c:formatCode>#0.0</c:formatCode>
                      <c:ptCount val="35"/>
                      <c:pt idx="0">
                        <c:v>3.6</c:v>
                      </c:pt>
                      <c:pt idx="1">
                        <c:v>3.3</c:v>
                      </c:pt>
                      <c:pt idx="2">
                        <c:v>3.5</c:v>
                      </c:pt>
                      <c:pt idx="3">
                        <c:v>2.7</c:v>
                      </c:pt>
                      <c:pt idx="4">
                        <c:v>2.8</c:v>
                      </c:pt>
                      <c:pt idx="5">
                        <c:v>3.6</c:v>
                      </c:pt>
                      <c:pt idx="6">
                        <c:v>3.8</c:v>
                      </c:pt>
                      <c:pt idx="7">
                        <c:v>3.4</c:v>
                      </c:pt>
                      <c:pt idx="8">
                        <c:v>3</c:v>
                      </c:pt>
                      <c:pt idx="9">
                        <c:v>3</c:v>
                      </c:pt>
                      <c:pt idx="10">
                        <c:v>3.1</c:v>
                      </c:pt>
                      <c:pt idx="11">
                        <c:v>3</c:v>
                      </c:pt>
                      <c:pt idx="12">
                        <c:v>3.5</c:v>
                      </c:pt>
                      <c:pt idx="13">
                        <c:v>3.4</c:v>
                      </c:pt>
                      <c:pt idx="14">
                        <c:v>5.5</c:v>
                      </c:pt>
                      <c:pt idx="15">
                        <c:v>11.5</c:v>
                      </c:pt>
                      <c:pt idx="16">
                        <c:v>11</c:v>
                      </c:pt>
                      <c:pt idx="17">
                        <c:v>7.6</c:v>
                      </c:pt>
                      <c:pt idx="18">
                        <c:v>7</c:v>
                      </c:pt>
                      <c:pt idx="19">
                        <c:v>5.8</c:v>
                      </c:pt>
                      <c:pt idx="20">
                        <c:v>6.8</c:v>
                      </c:pt>
                      <c:pt idx="21">
                        <c:v>5.7</c:v>
                      </c:pt>
                      <c:pt idx="22">
                        <c:v>6.8</c:v>
                      </c:pt>
                      <c:pt idx="23">
                        <c:v>6.1</c:v>
                      </c:pt>
                      <c:pt idx="24">
                        <c:v>6.2</c:v>
                      </c:pt>
                      <c:pt idx="25">
                        <c:v>6.4</c:v>
                      </c:pt>
                      <c:pt idx="26">
                        <c:v>6.1</c:v>
                      </c:pt>
                      <c:pt idx="27">
                        <c:v>5.2</c:v>
                      </c:pt>
                      <c:pt idx="28">
                        <c:v>5</c:v>
                      </c:pt>
                      <c:pt idx="29">
                        <c:v>5.9</c:v>
                      </c:pt>
                      <c:pt idx="30">
                        <c:v>5.2</c:v>
                      </c:pt>
                      <c:pt idx="31">
                        <c:v>4.5</c:v>
                      </c:pt>
                      <c:pt idx="32">
                        <c:v>4.5999999999999996</c:v>
                      </c:pt>
                      <c:pt idx="33">
                        <c:v>4.0999999999999996</c:v>
                      </c:pt>
                      <c:pt idx="34">
                        <c:v>3.8</c:v>
                      </c:pt>
                    </c:numCache>
                  </c:numRef>
                </c:val>
                <c:smooth val="0"/>
                <c:extLst xmlns:c15="http://schemas.microsoft.com/office/drawing/2012/chart">
                  <c:ext xmlns:c16="http://schemas.microsoft.com/office/drawing/2014/chart" uri="{C3380CC4-5D6E-409C-BE32-E72D297353CC}">
                    <c16:uniqueId val="{0000000E-DA48-4590-BA59-AD332674BF12}"/>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'DFW MSA'!$S$1</c15:sqref>
                        </c15:formulaRef>
                      </c:ext>
                    </c:extLst>
                    <c:strCache>
                      <c:ptCount val="1"/>
                      <c:pt idx="0">
                        <c:v>US</c:v>
                      </c:pt>
                    </c:strCache>
                  </c:strRef>
                </c:tx>
                <c:spPr>
                  <a:ln w="28575" cap="rnd">
                    <a:solidFill>
                      <a:schemeClr val="accent4">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xmlns:c15="http://schemas.microsoft.com/office/drawing/2012/chart">
                      <c:ext xmlns:c15="http://schemas.microsoft.com/office/drawing/2012/chart" uri="{02D57815-91ED-43cb-92C2-25804820EDAC}">
                        <c15:formulaRef>
                          <c15:sqref>'DFW MSA'!$S$14:$S$48</c15:sqref>
                        </c15:formulaRef>
                      </c:ext>
                    </c:extLst>
                    <c:numCache>
                      <c:formatCode>#0.0</c:formatCode>
                      <c:ptCount val="35"/>
                      <c:pt idx="0">
                        <c:v>4.4000000000000004</c:v>
                      </c:pt>
                      <c:pt idx="1">
                        <c:v>4.0999999999999996</c:v>
                      </c:pt>
                      <c:pt idx="2">
                        <c:v>3.9</c:v>
                      </c:pt>
                      <c:pt idx="3">
                        <c:v>3.3</c:v>
                      </c:pt>
                      <c:pt idx="4">
                        <c:v>3.4</c:v>
                      </c:pt>
                      <c:pt idx="5">
                        <c:v>3.8</c:v>
                      </c:pt>
                      <c:pt idx="6">
                        <c:v>4</c:v>
                      </c:pt>
                      <c:pt idx="7">
                        <c:v>3.8</c:v>
                      </c:pt>
                      <c:pt idx="8">
                        <c:v>3.3</c:v>
                      </c:pt>
                      <c:pt idx="9">
                        <c:v>3.3</c:v>
                      </c:pt>
                      <c:pt idx="10">
                        <c:v>3.3</c:v>
                      </c:pt>
                      <c:pt idx="11">
                        <c:v>3.4</c:v>
                      </c:pt>
                      <c:pt idx="12">
                        <c:v>4</c:v>
                      </c:pt>
                      <c:pt idx="13">
                        <c:v>3.8</c:v>
                      </c:pt>
                      <c:pt idx="14">
                        <c:v>4.5</c:v>
                      </c:pt>
                      <c:pt idx="15">
                        <c:v>14.4</c:v>
                      </c:pt>
                      <c:pt idx="16">
                        <c:v>13</c:v>
                      </c:pt>
                      <c:pt idx="17">
                        <c:v>11.2</c:v>
                      </c:pt>
                      <c:pt idx="18">
                        <c:v>10.5</c:v>
                      </c:pt>
                      <c:pt idx="19">
                        <c:v>8.5</c:v>
                      </c:pt>
                      <c:pt idx="20">
                        <c:v>7.7</c:v>
                      </c:pt>
                      <c:pt idx="21" formatCode="General">
                        <c:v>6.9</c:v>
                      </c:pt>
                      <c:pt idx="22" formatCode="General">
                        <c:v>6.7</c:v>
                      </c:pt>
                      <c:pt idx="23" formatCode="General">
                        <c:v>6.5</c:v>
                      </c:pt>
                      <c:pt idx="24" formatCode="General">
                        <c:v>6.8</c:v>
                      </c:pt>
                      <c:pt idx="25" formatCode="General">
                        <c:v>6.6</c:v>
                      </c:pt>
                      <c:pt idx="26" formatCode="General">
                        <c:v>6.2</c:v>
                      </c:pt>
                      <c:pt idx="27" formatCode="General">
                        <c:v>5.7</c:v>
                      </c:pt>
                      <c:pt idx="28" formatCode="General">
                        <c:v>5.5</c:v>
                      </c:pt>
                      <c:pt idx="29" formatCode="General">
                        <c:v>6.1</c:v>
                      </c:pt>
                      <c:pt idx="30" formatCode="General">
                        <c:v>5.7</c:v>
                      </c:pt>
                      <c:pt idx="31" formatCode="General">
                        <c:v>5.3</c:v>
                      </c:pt>
                      <c:pt idx="32" formatCode="General">
                        <c:v>4.5999999999999996</c:v>
                      </c:pt>
                      <c:pt idx="33" formatCode="General">
                        <c:v>4.3</c:v>
                      </c:pt>
                      <c:pt idx="34" formatCode="General">
                        <c:v>3.9</c:v>
                      </c:pt>
                    </c:numCache>
                  </c:numRef>
                </c:val>
                <c:smooth val="0"/>
                <c:extLst xmlns:c15="http://schemas.microsoft.com/office/drawing/2012/chart">
                  <c:ext xmlns:c16="http://schemas.microsoft.com/office/drawing/2014/chart" uri="{C3380CC4-5D6E-409C-BE32-E72D297353CC}">
                    <c16:uniqueId val="{0000000F-DA48-4590-BA59-AD332674BF12}"/>
                  </c:ext>
                </c:extLst>
              </c15:ser>
            </c15:filteredLineSeries>
          </c:ext>
        </c:extLst>
      </c:lineChart>
      <c:dateAx>
        <c:axId val="102937019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48761952"/>
        <c:crosses val="autoZero"/>
        <c:auto val="1"/>
        <c:lblOffset val="100"/>
        <c:baseTimeUnit val="months"/>
      </c:dateAx>
      <c:valAx>
        <c:axId val="748761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29370192"/>
        <c:crosses val="autoZero"/>
        <c:crossBetween val="midCat"/>
      </c:valAx>
      <c:spPr>
        <a:noFill/>
        <a:ln>
          <a:noFill/>
        </a:ln>
        <a:effectLst/>
      </c:spPr>
    </c:plotArea>
    <c:legend>
      <c:legendPos val="b"/>
      <c:layout>
        <c:manualLayout>
          <c:xMode val="edge"/>
          <c:yMode val="edge"/>
          <c:x val="0.41005601174226375"/>
          <c:y val="0.92970784594231048"/>
          <c:w val="0.16954240615831592"/>
          <c:h val="6.36838539743254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Unemployment Rate, Year over Year</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'DFW MSA'!$A$54</c:f>
              <c:strCache>
                <c:ptCount val="1"/>
                <c:pt idx="0">
                  <c:v>May-22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MSA'!$B$1:$S$1</c:f>
              <c:strCache>
                <c:ptCount val="4"/>
                <c:pt idx="0">
                  <c:v>Tarrant Co.</c:v>
                </c:pt>
                <c:pt idx="1">
                  <c:v>DFW</c:v>
                </c:pt>
                <c:pt idx="2">
                  <c:v>Texas</c:v>
                </c:pt>
                <c:pt idx="3">
                  <c:v>US</c:v>
                </c:pt>
              </c:strCache>
            </c:strRef>
          </c:cat>
          <c:val>
            <c:numRef>
              <c:f>'DFW MSA'!$B$54:$S$54</c:f>
              <c:numCache>
                <c:formatCode>General</c:formatCode>
                <c:ptCount val="4"/>
                <c:pt idx="0" formatCode="#0.0">
                  <c:v>3.4</c:v>
                </c:pt>
                <c:pt idx="1">
                  <c:v>3.3</c:v>
                </c:pt>
                <c:pt idx="2">
                  <c:v>3.8</c:v>
                </c:pt>
                <c:pt idx="3">
                  <c:v>3.4</c:v>
                </c:pt>
              </c:numCache>
            </c:numRef>
          </c:val>
          <c:extLst xmlns:c15="http://schemas.microsoft.com/office/drawing/2012/chart">
            <c:ext xmlns:c16="http://schemas.microsoft.com/office/drawing/2014/chart" uri="{C3380CC4-5D6E-409C-BE32-E72D297353CC}">
              <c16:uniqueId val="{00000000-0B39-4BB2-AF6A-D58137C689CC}"/>
            </c:ext>
          </c:extLst>
        </c:ser>
        <c:ser>
          <c:idx val="38"/>
          <c:order val="38"/>
          <c:tx>
            <c:strRef>
              <c:f>'DFW MSA'!$A$42</c:f>
              <c:strCache>
                <c:ptCount val="1"/>
                <c:pt idx="0">
                  <c:v>May-21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MSA'!$B$1:$S$1</c:f>
              <c:strCache>
                <c:ptCount val="4"/>
                <c:pt idx="0">
                  <c:v>Tarrant Co.</c:v>
                </c:pt>
                <c:pt idx="1">
                  <c:v>DFW</c:v>
                </c:pt>
                <c:pt idx="2">
                  <c:v>Texas</c:v>
                </c:pt>
                <c:pt idx="3">
                  <c:v>US</c:v>
                </c:pt>
              </c:strCache>
            </c:strRef>
          </c:cat>
          <c:val>
            <c:numRef>
              <c:f>'DFW MSA'!$B$42:$S$42</c:f>
              <c:numCache>
                <c:formatCode>General</c:formatCode>
                <c:ptCount val="4"/>
                <c:pt idx="0" formatCode="#0.0">
                  <c:v>5.6</c:v>
                </c:pt>
                <c:pt idx="1">
                  <c:v>5.3</c:v>
                </c:pt>
                <c:pt idx="2">
                  <c:v>5.9</c:v>
                </c:pt>
                <c:pt idx="3">
                  <c:v>5.5</c:v>
                </c:pt>
              </c:numCache>
            </c:numRef>
          </c:val>
          <c:extLst xmlns:c15="http://schemas.microsoft.com/office/drawing/2012/chart">
            <c:ext xmlns:c16="http://schemas.microsoft.com/office/drawing/2014/chart" uri="{C3380CC4-5D6E-409C-BE32-E72D297353CC}">
              <c16:uniqueId val="{00000001-0B39-4BB2-AF6A-D58137C689CC}"/>
            </c:ext>
          </c:extLst>
        </c:ser>
        <c:dLbls>
          <c:dLblPos val="outEnd"/>
          <c:showLegendKey val="0"/>
          <c:showVal val="1"/>
          <c:showCatName val="0"/>
          <c:showSerName val="0"/>
          <c:showPercent val="0"/>
          <c:showBubbleSize val="0"/>
        </c:dLbls>
        <c:gapWidth val="182"/>
        <c:axId val="1994485744"/>
        <c:axId val="1577305232"/>
        <c:extLst>
          <c:ext xmlns:c15="http://schemas.microsoft.com/office/drawing/2012/chart" uri="{02D57815-91ED-43cb-92C2-25804820EDAC}">
            <c15:filteredBarSeries>
              <c15:ser>
                <c:idx val="1"/>
                <c:order val="1"/>
                <c:tx>
                  <c:strRef>
                    <c:extLst>
                      <c:ext uri="{02D57815-91ED-43cb-92C2-25804820EDAC}">
                        <c15:formulaRef>
                          <c15:sqref>'DFW MSA'!$A$3</c15:sqref>
                        </c15:formulaRef>
                      </c:ext>
                    </c:extLst>
                    <c:strCache>
                      <c:ptCount val="1"/>
                      <c:pt idx="0">
                        <c:v>Feb-18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'DFW MSA'!$B$1:$S$1</c15:sqref>
                        </c15:formulaRef>
                      </c:ext>
                    </c:extLst>
                    <c:strCache>
                      <c:ptCount val="4"/>
                      <c:pt idx="0">
                        <c:v>Tarrant Co.</c:v>
                      </c:pt>
                      <c:pt idx="1">
                        <c:v>DFW</c:v>
                      </c:pt>
                      <c:pt idx="2">
                        <c:v>Texas</c:v>
                      </c:pt>
                      <c:pt idx="3">
                        <c:v>US</c:v>
                      </c:pt>
                    </c:strCache>
                  </c:strRef>
                </c:cat>
                <c:val>
                  <c:numRef>
                    <c:extLst>
                      <c:ext uri="{02D57815-91ED-43cb-92C2-25804820EDAC}">
                        <c15:formulaRef>
                          <c15:sqref>'DFW MSA'!$B$3:$S$3</c15:sqref>
                        </c15:formulaRef>
                      </c:ext>
                    </c:extLst>
                    <c:numCache>
                      <c:formatCode>#0.0</c:formatCode>
                      <c:ptCount val="4"/>
                      <c:pt idx="0">
                        <c:v>3.7</c:v>
                      </c:pt>
                      <c:pt idx="1">
                        <c:v>3.7</c:v>
                      </c:pt>
                      <c:pt idx="2">
                        <c:v>4.0999999999999996</c:v>
                      </c:pt>
                      <c:pt idx="3">
                        <c:v>4.4000000000000004</c:v>
                      </c:pt>
                    </c:numCache>
                  </c:numRef>
                </c:val>
                <c:extLst>
                  <c:ext xmlns:c16="http://schemas.microsoft.com/office/drawing/2014/chart" uri="{C3380CC4-5D6E-409C-BE32-E72D297353CC}">
                    <c16:uniqueId val="{00000002-0B39-4BB2-AF6A-D58137C689C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'DFW MSA'!$A$4</c15:sqref>
                        </c15:formulaRef>
                      </c:ext>
                    </c:extLst>
                    <c:strCache>
                      <c:ptCount val="1"/>
                      <c:pt idx="0">
                        <c:v>Mar-18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MSA'!$B$4:$S$4</c15:sqref>
                        </c15:formulaRef>
                      </c:ext>
                    </c:extLst>
                    <c:numCache>
                      <c:formatCode>#0.0</c:formatCode>
                      <c:ptCount val="4"/>
                      <c:pt idx="0">
                        <c:v>3.6</c:v>
                      </c:pt>
                      <c:pt idx="1">
                        <c:v>3.6</c:v>
                      </c:pt>
                      <c:pt idx="2">
                        <c:v>4</c:v>
                      </c:pt>
                      <c:pt idx="3">
                        <c:v>4.0999999999999996</c:v>
                      </c:pt>
                    </c:numCache>
                  </c:numRef>
                </c:val>
                <c:extLst xmlns:c15="http://schemas.microsoft.com/office/drawing/2012/chart">
                  <c:ext xmlns:c16="http://schemas.microsoft.com/office/drawing/2014/chart" uri="{C3380CC4-5D6E-409C-BE32-E72D297353CC}">
                    <c16:uniqueId val="{00000003-0B39-4BB2-AF6A-D58137C689C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'DFW MSA'!$A$5</c15:sqref>
                        </c15:formulaRef>
                      </c:ext>
                    </c:extLst>
                    <c:strCache>
                      <c:ptCount val="1"/>
                      <c:pt idx="0">
                        <c:v>Apr-18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MSA'!$B$5:$S$5</c15:sqref>
                        </c15:formulaRef>
                      </c:ext>
                    </c:extLst>
                    <c:numCache>
                      <c:formatCode>#0.0</c:formatCode>
                      <c:ptCount val="4"/>
                      <c:pt idx="0">
                        <c:v>3.3</c:v>
                      </c:pt>
                      <c:pt idx="1">
                        <c:v>3.3</c:v>
                      </c:pt>
                      <c:pt idx="2">
                        <c:v>3.7</c:v>
                      </c:pt>
                      <c:pt idx="3">
                        <c:v>3.7</c:v>
                      </c:pt>
                    </c:numCache>
                  </c:numRef>
                </c:val>
                <c:extLst xmlns:c15="http://schemas.microsoft.com/office/drawing/2012/chart">
                  <c:ext xmlns:c16="http://schemas.microsoft.com/office/drawing/2014/chart" uri="{C3380CC4-5D6E-409C-BE32-E72D297353CC}">
                    <c16:uniqueId val="{00000004-0B39-4BB2-AF6A-D58137C689C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'DFW MSA'!$A$6</c15:sqref>
                        </c15:formulaRef>
                      </c:ext>
                    </c:extLst>
                    <c:strCache>
                      <c:ptCount val="1"/>
                      <c:pt idx="0">
                        <c:v>May-18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MSA'!$B$6:$S$6</c15:sqref>
                        </c15:formulaRef>
                      </c:ext>
                    </c:extLst>
                    <c:numCache>
                      <c:formatCode>#0.0</c:formatCode>
                      <c:ptCount val="4"/>
                      <c:pt idx="0">
                        <c:v>3.3</c:v>
                      </c:pt>
                      <c:pt idx="1">
                        <c:v>3.3</c:v>
                      </c:pt>
                      <c:pt idx="2">
                        <c:v>3.6</c:v>
                      </c:pt>
                      <c:pt idx="3">
                        <c:v>3.6</c:v>
                      </c:pt>
                    </c:numCache>
                  </c:numRef>
                </c:val>
                <c:extLst xmlns:c15="http://schemas.microsoft.com/office/drawing/2012/chart">
                  <c:ext xmlns:c16="http://schemas.microsoft.com/office/drawing/2014/chart" uri="{C3380CC4-5D6E-409C-BE32-E72D297353CC}">
                    <c16:uniqueId val="{00000005-0B39-4BB2-AF6A-D58137C689C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'DFW MSA'!$A$7</c15:sqref>
                        </c15:formulaRef>
                      </c:ext>
                    </c:extLst>
                    <c:strCache>
                      <c:ptCount val="1"/>
                      <c:pt idx="0">
                        <c:v>Jun-18</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MSA'!$B$7:$S$7</c15:sqref>
                        </c15:formulaRef>
                      </c:ext>
                    </c:extLst>
                    <c:numCache>
                      <c:formatCode>#0.0</c:formatCode>
                      <c:ptCount val="4"/>
                      <c:pt idx="0">
                        <c:v>3.8</c:v>
                      </c:pt>
                      <c:pt idx="1">
                        <c:v>3.9</c:v>
                      </c:pt>
                      <c:pt idx="2">
                        <c:v>4.2</c:v>
                      </c:pt>
                      <c:pt idx="3">
                        <c:v>4.2</c:v>
                      </c:pt>
                    </c:numCache>
                  </c:numRef>
                </c:val>
                <c:extLst xmlns:c15="http://schemas.microsoft.com/office/drawing/2012/chart">
                  <c:ext xmlns:c16="http://schemas.microsoft.com/office/drawing/2014/chart" uri="{C3380CC4-5D6E-409C-BE32-E72D297353CC}">
                    <c16:uniqueId val="{00000006-0B39-4BB2-AF6A-D58137C689C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'DFW MSA'!$A$8</c15:sqref>
                        </c15:formulaRef>
                      </c:ext>
                    </c:extLst>
                    <c:strCache>
                      <c:ptCount val="1"/>
                      <c:pt idx="0">
                        <c:v>Jul-18</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MSA'!$B$8:$S$8</c15:sqref>
                        </c15:formulaRef>
                      </c:ext>
                    </c:extLst>
                    <c:numCache>
                      <c:formatCode>#0.0</c:formatCode>
                      <c:ptCount val="4"/>
                      <c:pt idx="0">
                        <c:v>3.7</c:v>
                      </c:pt>
                      <c:pt idx="1">
                        <c:v>3.7</c:v>
                      </c:pt>
                      <c:pt idx="2">
                        <c:v>4.0999999999999996</c:v>
                      </c:pt>
                      <c:pt idx="3">
                        <c:v>4.0999999999999996</c:v>
                      </c:pt>
                    </c:numCache>
                  </c:numRef>
                </c:val>
                <c:extLst xmlns:c15="http://schemas.microsoft.com/office/drawing/2012/chart">
                  <c:ext xmlns:c16="http://schemas.microsoft.com/office/drawing/2014/chart" uri="{C3380CC4-5D6E-409C-BE32-E72D297353CC}">
                    <c16:uniqueId val="{00000007-0B39-4BB2-AF6A-D58137C689C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'DFW MSA'!$A$9</c15:sqref>
                        </c15:formulaRef>
                      </c:ext>
                    </c:extLst>
                    <c:strCache>
                      <c:ptCount val="1"/>
                      <c:pt idx="0">
                        <c:v>Aug-18</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MSA'!$B$9:$S$9</c15:sqref>
                        </c15:formulaRef>
                      </c:ext>
                    </c:extLst>
                    <c:numCache>
                      <c:formatCode>#0.0</c:formatCode>
                      <c:ptCount val="4"/>
                      <c:pt idx="0">
                        <c:v>3.6</c:v>
                      </c:pt>
                      <c:pt idx="1">
                        <c:v>3.6</c:v>
                      </c:pt>
                      <c:pt idx="2">
                        <c:v>3.9</c:v>
                      </c:pt>
                      <c:pt idx="3">
                        <c:v>3.9</c:v>
                      </c:pt>
                    </c:numCache>
                  </c:numRef>
                </c:val>
                <c:extLst xmlns:c15="http://schemas.microsoft.com/office/drawing/2012/chart">
                  <c:ext xmlns:c16="http://schemas.microsoft.com/office/drawing/2014/chart" uri="{C3380CC4-5D6E-409C-BE32-E72D297353CC}">
                    <c16:uniqueId val="{00000008-0B39-4BB2-AF6A-D58137C689C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'DFW MSA'!$A$10</c15:sqref>
                        </c15:formulaRef>
                      </c:ext>
                    </c:extLst>
                    <c:strCache>
                      <c:ptCount val="1"/>
                      <c:pt idx="0">
                        <c:v>Sep-18</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MSA'!$B$10:$S$10</c15:sqref>
                        </c15:formulaRef>
                      </c:ext>
                    </c:extLst>
                    <c:numCache>
                      <c:formatCode>#0.0</c:formatCode>
                      <c:ptCount val="4"/>
                      <c:pt idx="0">
                        <c:v>3.4</c:v>
                      </c:pt>
                      <c:pt idx="1">
                        <c:v>3.4</c:v>
                      </c:pt>
                      <c:pt idx="2">
                        <c:v>3.7</c:v>
                      </c:pt>
                      <c:pt idx="3">
                        <c:v>3.6</c:v>
                      </c:pt>
                    </c:numCache>
                  </c:numRef>
                </c:val>
                <c:extLst xmlns:c15="http://schemas.microsoft.com/office/drawing/2012/chart">
                  <c:ext xmlns:c16="http://schemas.microsoft.com/office/drawing/2014/chart" uri="{C3380CC4-5D6E-409C-BE32-E72D297353CC}">
                    <c16:uniqueId val="{00000009-0B39-4BB2-AF6A-D58137C689C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'DFW MSA'!$A$11</c15:sqref>
                        </c15:formulaRef>
                      </c:ext>
                    </c:extLst>
                    <c:strCache>
                      <c:ptCount val="1"/>
                      <c:pt idx="0">
                        <c:v>Oct-18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MSA'!$B$11:$S$11</c15:sqref>
                        </c15:formulaRef>
                      </c:ext>
                    </c:extLst>
                    <c:numCache>
                      <c:formatCode>#0.0</c:formatCode>
                      <c:ptCount val="4"/>
                      <c:pt idx="0">
                        <c:v>3.3</c:v>
                      </c:pt>
                      <c:pt idx="1">
                        <c:v>3.3</c:v>
                      </c:pt>
                      <c:pt idx="2">
                        <c:v>3.5</c:v>
                      </c:pt>
                      <c:pt idx="3">
                        <c:v>3.5</c:v>
                      </c:pt>
                    </c:numCache>
                  </c:numRef>
                </c:val>
                <c:extLst xmlns:c15="http://schemas.microsoft.com/office/drawing/2012/chart">
                  <c:ext xmlns:c16="http://schemas.microsoft.com/office/drawing/2014/chart" uri="{C3380CC4-5D6E-409C-BE32-E72D297353CC}">
                    <c16:uniqueId val="{0000000A-0B39-4BB2-AF6A-D58137C689C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'DFW MSA'!$A$12</c15:sqref>
                        </c15:formulaRef>
                      </c:ext>
                    </c:extLst>
                    <c:strCache>
                      <c:ptCount val="1"/>
                      <c:pt idx="0">
                        <c:v>Nov-18</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MSA'!$B$12:$S$12</c15:sqref>
                        </c15:formulaRef>
                      </c:ext>
                    </c:extLst>
                    <c:numCache>
                      <c:formatCode>#0.0</c:formatCode>
                      <c:ptCount val="4"/>
                      <c:pt idx="0">
                        <c:v>3.2</c:v>
                      </c:pt>
                      <c:pt idx="1">
                        <c:v>3.2</c:v>
                      </c:pt>
                      <c:pt idx="2">
                        <c:v>3.5</c:v>
                      </c:pt>
                      <c:pt idx="3">
                        <c:v>3.5</c:v>
                      </c:pt>
                    </c:numCache>
                  </c:numRef>
                </c:val>
                <c:extLst xmlns:c15="http://schemas.microsoft.com/office/drawing/2012/chart">
                  <c:ext xmlns:c16="http://schemas.microsoft.com/office/drawing/2014/chart" uri="{C3380CC4-5D6E-409C-BE32-E72D297353CC}">
                    <c16:uniqueId val="{0000000B-0B39-4BB2-AF6A-D58137C689CC}"/>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'DFW MSA'!$A$13</c15:sqref>
                        </c15:formulaRef>
                      </c:ext>
                    </c:extLst>
                    <c:strCache>
                      <c:ptCount val="1"/>
                      <c:pt idx="0">
                        <c:v>Dec-18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MSA'!$B$13:$S$13</c15:sqref>
                        </c15:formulaRef>
                      </c:ext>
                    </c:extLst>
                    <c:numCache>
                      <c:formatCode>#0.0</c:formatCode>
                      <c:ptCount val="4"/>
                      <c:pt idx="0">
                        <c:v>3.3</c:v>
                      </c:pt>
                      <c:pt idx="1">
                        <c:v>3.3</c:v>
                      </c:pt>
                      <c:pt idx="2">
                        <c:v>3.6</c:v>
                      </c:pt>
                      <c:pt idx="3">
                        <c:v>3.7</c:v>
                      </c:pt>
                    </c:numCache>
                  </c:numRef>
                </c:val>
                <c:extLst xmlns:c15="http://schemas.microsoft.com/office/drawing/2012/chart">
                  <c:ext xmlns:c16="http://schemas.microsoft.com/office/drawing/2014/chart" uri="{C3380CC4-5D6E-409C-BE32-E72D297353CC}">
                    <c16:uniqueId val="{0000000C-0B39-4BB2-AF6A-D58137C689CC}"/>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'DFW MSA'!$A$14</c15:sqref>
                        </c15:formulaRef>
                      </c:ext>
                    </c:extLst>
                    <c:strCache>
                      <c:ptCount val="1"/>
                      <c:pt idx="0">
                        <c:v>Jan-19</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MSA'!$B$14:$S$14</c15:sqref>
                        </c15:formulaRef>
                      </c:ext>
                    </c:extLst>
                    <c:numCache>
                      <c:formatCode>#0.0</c:formatCode>
                      <c:ptCount val="4"/>
                      <c:pt idx="0">
                        <c:v>4.0999999999999996</c:v>
                      </c:pt>
                      <c:pt idx="1">
                        <c:v>3.9</c:v>
                      </c:pt>
                      <c:pt idx="2">
                        <c:v>4.0999999999999996</c:v>
                      </c:pt>
                      <c:pt idx="3">
                        <c:v>4.4000000000000004</c:v>
                      </c:pt>
                    </c:numCache>
                  </c:numRef>
                </c:val>
                <c:extLst xmlns:c15="http://schemas.microsoft.com/office/drawing/2012/chart">
                  <c:ext xmlns:c16="http://schemas.microsoft.com/office/drawing/2014/chart" uri="{C3380CC4-5D6E-409C-BE32-E72D297353CC}">
                    <c16:uniqueId val="{0000000D-0B39-4BB2-AF6A-D58137C689CC}"/>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'DFW MSA'!$A$15</c15:sqref>
                        </c15:formulaRef>
                      </c:ext>
                    </c:extLst>
                    <c:strCache>
                      <c:ptCount val="1"/>
                      <c:pt idx="0">
                        <c:v>Feb-19</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MSA'!$B$15:$S$15</c15:sqref>
                        </c15:formulaRef>
                      </c:ext>
                    </c:extLst>
                    <c:numCache>
                      <c:formatCode>#0.0</c:formatCode>
                      <c:ptCount val="4"/>
                      <c:pt idx="0">
                        <c:v>3.4</c:v>
                      </c:pt>
                      <c:pt idx="1">
                        <c:v>3.4</c:v>
                      </c:pt>
                      <c:pt idx="2">
                        <c:v>3.7</c:v>
                      </c:pt>
                      <c:pt idx="3">
                        <c:v>4.0999999999999996</c:v>
                      </c:pt>
                    </c:numCache>
                  </c:numRef>
                </c:val>
                <c:extLst xmlns:c15="http://schemas.microsoft.com/office/drawing/2012/chart">
                  <c:ext xmlns:c16="http://schemas.microsoft.com/office/drawing/2014/chart" uri="{C3380CC4-5D6E-409C-BE32-E72D297353CC}">
                    <c16:uniqueId val="{0000000E-0B39-4BB2-AF6A-D58137C689CC}"/>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'DFW MSA'!$A$16</c15:sqref>
                        </c15:formulaRef>
                      </c:ext>
                    </c:extLst>
                    <c:strCache>
                      <c:ptCount val="1"/>
                      <c:pt idx="0">
                        <c:v>Mar-19</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MSA'!$B$16:$S$16</c15:sqref>
                        </c15:formulaRef>
                      </c:ext>
                    </c:extLst>
                    <c:numCache>
                      <c:formatCode>#0.0</c:formatCode>
                      <c:ptCount val="4"/>
                      <c:pt idx="0">
                        <c:v>3.3</c:v>
                      </c:pt>
                      <c:pt idx="1">
                        <c:v>3.3</c:v>
                      </c:pt>
                      <c:pt idx="2">
                        <c:v>3.5</c:v>
                      </c:pt>
                      <c:pt idx="3">
                        <c:v>3.9</c:v>
                      </c:pt>
                    </c:numCache>
                  </c:numRef>
                </c:val>
                <c:extLst xmlns:c15="http://schemas.microsoft.com/office/drawing/2012/chart">
                  <c:ext xmlns:c16="http://schemas.microsoft.com/office/drawing/2014/chart" uri="{C3380CC4-5D6E-409C-BE32-E72D297353CC}">
                    <c16:uniqueId val="{0000000F-0B39-4BB2-AF6A-D58137C689CC}"/>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'DFW MSA'!$A$17</c15:sqref>
                        </c15:formulaRef>
                      </c:ext>
                    </c:extLst>
                    <c:strCache>
                      <c:ptCount val="1"/>
                      <c:pt idx="0">
                        <c:v>Apr-19</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MSA'!$B$17:$S$17</c15:sqref>
                        </c15:formulaRef>
                      </c:ext>
                    </c:extLst>
                    <c:numCache>
                      <c:formatCode>#0.0</c:formatCode>
                      <c:ptCount val="4"/>
                      <c:pt idx="0">
                        <c:v>2.8</c:v>
                      </c:pt>
                      <c:pt idx="1">
                        <c:v>2.8</c:v>
                      </c:pt>
                      <c:pt idx="2">
                        <c:v>3</c:v>
                      </c:pt>
                      <c:pt idx="3">
                        <c:v>3.3</c:v>
                      </c:pt>
                    </c:numCache>
                  </c:numRef>
                </c:val>
                <c:extLst xmlns:c15="http://schemas.microsoft.com/office/drawing/2012/chart">
                  <c:ext xmlns:c16="http://schemas.microsoft.com/office/drawing/2014/chart" uri="{C3380CC4-5D6E-409C-BE32-E72D297353CC}">
                    <c16:uniqueId val="{00000010-0B39-4BB2-AF6A-D58137C689CC}"/>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'DFW MSA'!$A$18</c15:sqref>
                        </c15:formulaRef>
                      </c:ext>
                    </c:extLst>
                    <c:strCache>
                      <c:ptCount val="1"/>
                      <c:pt idx="0">
                        <c:v>May-19</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MSA'!$B$18:$S$18</c15:sqref>
                        </c15:formulaRef>
                      </c:ext>
                    </c:extLst>
                    <c:numCache>
                      <c:formatCode>#0.0</c:formatCode>
                      <c:ptCount val="4"/>
                      <c:pt idx="0">
                        <c:v>2.9</c:v>
                      </c:pt>
                      <c:pt idx="1">
                        <c:v>2.9</c:v>
                      </c:pt>
                      <c:pt idx="2">
                        <c:v>3.1</c:v>
                      </c:pt>
                      <c:pt idx="3">
                        <c:v>3.4</c:v>
                      </c:pt>
                    </c:numCache>
                  </c:numRef>
                </c:val>
                <c:extLst xmlns:c15="http://schemas.microsoft.com/office/drawing/2012/chart">
                  <c:ext xmlns:c16="http://schemas.microsoft.com/office/drawing/2014/chart" uri="{C3380CC4-5D6E-409C-BE32-E72D297353CC}">
                    <c16:uniqueId val="{00000011-0B39-4BB2-AF6A-D58137C689CC}"/>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'DFW MSA'!$A$19</c15:sqref>
                        </c15:formulaRef>
                      </c:ext>
                    </c:extLst>
                    <c:strCache>
                      <c:ptCount val="1"/>
                      <c:pt idx="0">
                        <c:v>Jun-19</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MSA'!$B$19:$S$19</c15:sqref>
                        </c15:formulaRef>
                      </c:ext>
                    </c:extLst>
                    <c:numCache>
                      <c:formatCode>#0.0</c:formatCode>
                      <c:ptCount val="4"/>
                      <c:pt idx="0">
                        <c:v>3.5</c:v>
                      </c:pt>
                      <c:pt idx="1">
                        <c:v>3.5</c:v>
                      </c:pt>
                      <c:pt idx="2">
                        <c:v>3.7</c:v>
                      </c:pt>
                      <c:pt idx="3">
                        <c:v>3.8</c:v>
                      </c:pt>
                    </c:numCache>
                  </c:numRef>
                </c:val>
                <c:extLst xmlns:c15="http://schemas.microsoft.com/office/drawing/2012/chart">
                  <c:ext xmlns:c16="http://schemas.microsoft.com/office/drawing/2014/chart" uri="{C3380CC4-5D6E-409C-BE32-E72D297353CC}">
                    <c16:uniqueId val="{00000012-0B39-4BB2-AF6A-D58137C689CC}"/>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'DFW MSA'!$A$20</c15:sqref>
                        </c15:formulaRef>
                      </c:ext>
                    </c:extLst>
                    <c:strCache>
                      <c:ptCount val="1"/>
                      <c:pt idx="0">
                        <c:v>Jul-19</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MSA'!$B$20:$S$20</c15:sqref>
                        </c15:formulaRef>
                      </c:ext>
                    </c:extLst>
                    <c:numCache>
                      <c:formatCode>#0.0</c:formatCode>
                      <c:ptCount val="4"/>
                      <c:pt idx="0">
                        <c:v>3.6</c:v>
                      </c:pt>
                      <c:pt idx="1">
                        <c:v>3.6</c:v>
                      </c:pt>
                      <c:pt idx="2">
                        <c:v>3.8</c:v>
                      </c:pt>
                      <c:pt idx="3">
                        <c:v>4</c:v>
                      </c:pt>
                    </c:numCache>
                  </c:numRef>
                </c:val>
                <c:extLst xmlns:c15="http://schemas.microsoft.com/office/drawing/2012/chart">
                  <c:ext xmlns:c16="http://schemas.microsoft.com/office/drawing/2014/chart" uri="{C3380CC4-5D6E-409C-BE32-E72D297353CC}">
                    <c16:uniqueId val="{00000013-0B39-4BB2-AF6A-D58137C689CC}"/>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'DFW MSA'!$A$21</c15:sqref>
                        </c15:formulaRef>
                      </c:ext>
                    </c:extLst>
                    <c:strCache>
                      <c:ptCount val="1"/>
                      <c:pt idx="0">
                        <c:v>Aug-19</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MSA'!$B$21:$S$21</c15:sqref>
                        </c15:formulaRef>
                      </c:ext>
                    </c:extLst>
                    <c:numCache>
                      <c:formatCode>#0.0</c:formatCode>
                      <c:ptCount val="4"/>
                      <c:pt idx="0">
                        <c:v>3.5</c:v>
                      </c:pt>
                      <c:pt idx="1">
                        <c:v>3.5</c:v>
                      </c:pt>
                      <c:pt idx="2">
                        <c:v>3.7</c:v>
                      </c:pt>
                      <c:pt idx="3">
                        <c:v>3.8</c:v>
                      </c:pt>
                    </c:numCache>
                  </c:numRef>
                </c:val>
                <c:extLst xmlns:c15="http://schemas.microsoft.com/office/drawing/2012/chart">
                  <c:ext xmlns:c16="http://schemas.microsoft.com/office/drawing/2014/chart" uri="{C3380CC4-5D6E-409C-BE32-E72D297353CC}">
                    <c16:uniqueId val="{00000014-0B39-4BB2-AF6A-D58137C689CC}"/>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'DFW MSA'!$A$22</c15:sqref>
                        </c15:formulaRef>
                      </c:ext>
                    </c:extLst>
                    <c:strCache>
                      <c:ptCount val="1"/>
                      <c:pt idx="0">
                        <c:v>Sep-19</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MSA'!$B$22:$S$22</c15:sqref>
                        </c15:formulaRef>
                      </c:ext>
                    </c:extLst>
                    <c:numCache>
                      <c:formatCode>#0.0</c:formatCode>
                      <c:ptCount val="4"/>
                      <c:pt idx="0">
                        <c:v>3.2</c:v>
                      </c:pt>
                      <c:pt idx="1">
                        <c:v>3.2</c:v>
                      </c:pt>
                      <c:pt idx="2">
                        <c:v>3.4</c:v>
                      </c:pt>
                      <c:pt idx="3">
                        <c:v>3.3</c:v>
                      </c:pt>
                    </c:numCache>
                  </c:numRef>
                </c:val>
                <c:extLst xmlns:c15="http://schemas.microsoft.com/office/drawing/2012/chart">
                  <c:ext xmlns:c16="http://schemas.microsoft.com/office/drawing/2014/chart" uri="{C3380CC4-5D6E-409C-BE32-E72D297353CC}">
                    <c16:uniqueId val="{00000015-0B39-4BB2-AF6A-D58137C689CC}"/>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'DFW MSA'!$A$23</c15:sqref>
                        </c15:formulaRef>
                      </c:ext>
                    </c:extLst>
                    <c:strCache>
                      <c:ptCount val="1"/>
                      <c:pt idx="0">
                        <c:v>Oct-19</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MSA'!$B$23:$S$23</c15:sqref>
                        </c15:formulaRef>
                      </c:ext>
                    </c:extLst>
                    <c:numCache>
                      <c:formatCode>#0.0</c:formatCode>
                      <c:ptCount val="4"/>
                      <c:pt idx="0">
                        <c:v>3.3</c:v>
                      </c:pt>
                      <c:pt idx="1">
                        <c:v>3.1</c:v>
                      </c:pt>
                      <c:pt idx="2">
                        <c:v>3.3</c:v>
                      </c:pt>
                      <c:pt idx="3">
                        <c:v>3.3</c:v>
                      </c:pt>
                    </c:numCache>
                  </c:numRef>
                </c:val>
                <c:extLst xmlns:c15="http://schemas.microsoft.com/office/drawing/2012/chart">
                  <c:ext xmlns:c16="http://schemas.microsoft.com/office/drawing/2014/chart" uri="{C3380CC4-5D6E-409C-BE32-E72D297353CC}">
                    <c16:uniqueId val="{00000016-0B39-4BB2-AF6A-D58137C689CC}"/>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'DFW MSA'!$A$24</c15:sqref>
                        </c15:formulaRef>
                      </c:ext>
                    </c:extLst>
                    <c:strCache>
                      <c:ptCount val="1"/>
                      <c:pt idx="0">
                        <c:v>Nov-19</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MSA'!$B$24:$S$24</c15:sqref>
                        </c15:formulaRef>
                      </c:ext>
                    </c:extLst>
                    <c:numCache>
                      <c:formatCode>#0.0</c:formatCode>
                      <c:ptCount val="4"/>
                      <c:pt idx="0">
                        <c:v>3.1</c:v>
                      </c:pt>
                      <c:pt idx="1">
                        <c:v>3.1</c:v>
                      </c:pt>
                      <c:pt idx="2">
                        <c:v>3.4</c:v>
                      </c:pt>
                      <c:pt idx="3">
                        <c:v>3.3</c:v>
                      </c:pt>
                    </c:numCache>
                  </c:numRef>
                </c:val>
                <c:extLst xmlns:c15="http://schemas.microsoft.com/office/drawing/2012/chart">
                  <c:ext xmlns:c16="http://schemas.microsoft.com/office/drawing/2014/chart" uri="{C3380CC4-5D6E-409C-BE32-E72D297353CC}">
                    <c16:uniqueId val="{00000017-0B39-4BB2-AF6A-D58137C689CC}"/>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'DFW MSA'!$A$25</c15:sqref>
                        </c15:formulaRef>
                      </c:ext>
                    </c:extLst>
                    <c:strCache>
                      <c:ptCount val="1"/>
                      <c:pt idx="0">
                        <c:v>Dec-19</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MSA'!$B$25:$S$25</c15:sqref>
                        </c15:formulaRef>
                      </c:ext>
                    </c:extLst>
                    <c:numCache>
                      <c:formatCode>#0.0</c:formatCode>
                      <c:ptCount val="4"/>
                      <c:pt idx="0">
                        <c:v>2.9</c:v>
                      </c:pt>
                      <c:pt idx="1">
                        <c:v>2.9</c:v>
                      </c:pt>
                      <c:pt idx="2">
                        <c:v>3.3</c:v>
                      </c:pt>
                      <c:pt idx="3">
                        <c:v>3.4</c:v>
                      </c:pt>
                    </c:numCache>
                  </c:numRef>
                </c:val>
                <c:extLst xmlns:c15="http://schemas.microsoft.com/office/drawing/2012/chart">
                  <c:ext xmlns:c16="http://schemas.microsoft.com/office/drawing/2014/chart" uri="{C3380CC4-5D6E-409C-BE32-E72D297353CC}">
                    <c16:uniqueId val="{00000018-0B39-4BB2-AF6A-D58137C689CC}"/>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'DFW MSA'!$A$26</c15:sqref>
                        </c15:formulaRef>
                      </c:ext>
                    </c:extLst>
                    <c:strCache>
                      <c:ptCount val="1"/>
                      <c:pt idx="0">
                        <c:v>Jan-20</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MSA'!$B$26:$S$26</c15:sqref>
                        </c15:formulaRef>
                      </c:ext>
                    </c:extLst>
                    <c:numCache>
                      <c:formatCode>#0.0</c:formatCode>
                      <c:ptCount val="4"/>
                      <c:pt idx="0">
                        <c:v>3.3</c:v>
                      </c:pt>
                      <c:pt idx="1">
                        <c:v>3.3</c:v>
                      </c:pt>
                      <c:pt idx="2">
                        <c:v>3.8</c:v>
                      </c:pt>
                      <c:pt idx="3">
                        <c:v>4</c:v>
                      </c:pt>
                    </c:numCache>
                  </c:numRef>
                </c:val>
                <c:extLst xmlns:c15="http://schemas.microsoft.com/office/drawing/2012/chart">
                  <c:ext xmlns:c16="http://schemas.microsoft.com/office/drawing/2014/chart" uri="{C3380CC4-5D6E-409C-BE32-E72D297353CC}">
                    <c16:uniqueId val="{00000019-0B39-4BB2-AF6A-D58137C689CC}"/>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'DFW MSA'!$A$27</c15:sqref>
                        </c15:formulaRef>
                      </c:ext>
                    </c:extLst>
                    <c:strCache>
                      <c:ptCount val="1"/>
                      <c:pt idx="0">
                        <c:v>Feb-20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MSA'!$B$27:$S$27</c15:sqref>
                        </c15:formulaRef>
                      </c:ext>
                    </c:extLst>
                    <c:numCache>
                      <c:formatCode>#0.0</c:formatCode>
                      <c:ptCount val="4"/>
                      <c:pt idx="0">
                        <c:v>3.2</c:v>
                      </c:pt>
                      <c:pt idx="1">
                        <c:v>3.2</c:v>
                      </c:pt>
                      <c:pt idx="2">
                        <c:v>3.6</c:v>
                      </c:pt>
                      <c:pt idx="3">
                        <c:v>3.8</c:v>
                      </c:pt>
                    </c:numCache>
                  </c:numRef>
                </c:val>
                <c:extLst xmlns:c15="http://schemas.microsoft.com/office/drawing/2012/chart">
                  <c:ext xmlns:c16="http://schemas.microsoft.com/office/drawing/2014/chart" uri="{C3380CC4-5D6E-409C-BE32-E72D297353CC}">
                    <c16:uniqueId val="{0000001A-0B39-4BB2-AF6A-D58137C689CC}"/>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'DFW MSA'!$A$28</c15:sqref>
                        </c15:formulaRef>
                      </c:ext>
                    </c:extLst>
                    <c:strCache>
                      <c:ptCount val="1"/>
                      <c:pt idx="0">
                        <c:v>Mar-20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MSA'!$B$28:$S$28</c15:sqref>
                        </c15:formulaRef>
                      </c:ext>
                    </c:extLst>
                    <c:numCache>
                      <c:formatCode>#0.0</c:formatCode>
                      <c:ptCount val="4"/>
                      <c:pt idx="0">
                        <c:v>4.7</c:v>
                      </c:pt>
                      <c:pt idx="1">
                        <c:v>4.5999999999999996</c:v>
                      </c:pt>
                      <c:pt idx="2">
                        <c:v>5.0999999999999996</c:v>
                      </c:pt>
                      <c:pt idx="3">
                        <c:v>4.5</c:v>
                      </c:pt>
                    </c:numCache>
                  </c:numRef>
                </c:val>
                <c:extLst xmlns:c15="http://schemas.microsoft.com/office/drawing/2012/chart">
                  <c:ext xmlns:c16="http://schemas.microsoft.com/office/drawing/2014/chart" uri="{C3380CC4-5D6E-409C-BE32-E72D297353CC}">
                    <c16:uniqueId val="{0000001B-0B39-4BB2-AF6A-D58137C689CC}"/>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'DFW MSA'!$A$29</c15:sqref>
                        </c15:formulaRef>
                      </c:ext>
                    </c:extLst>
                    <c:strCache>
                      <c:ptCount val="1"/>
                      <c:pt idx="0">
                        <c:v>Apr-20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MSA'!$B$29:$S$29</c15:sqref>
                        </c15:formulaRef>
                      </c:ext>
                    </c:extLst>
                    <c:numCache>
                      <c:formatCode>#0.0</c:formatCode>
                      <c:ptCount val="4"/>
                      <c:pt idx="0">
                        <c:v>13.4</c:v>
                      </c:pt>
                      <c:pt idx="1">
                        <c:v>12.8</c:v>
                      </c:pt>
                      <c:pt idx="2">
                        <c:v>13.1</c:v>
                      </c:pt>
                      <c:pt idx="3">
                        <c:v>14.4</c:v>
                      </c:pt>
                    </c:numCache>
                  </c:numRef>
                </c:val>
                <c:extLst xmlns:c15="http://schemas.microsoft.com/office/drawing/2012/chart">
                  <c:ext xmlns:c16="http://schemas.microsoft.com/office/drawing/2014/chart" uri="{C3380CC4-5D6E-409C-BE32-E72D297353CC}">
                    <c16:uniqueId val="{0000001C-0B39-4BB2-AF6A-D58137C689CC}"/>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'DFW MSA'!$A$30</c15:sqref>
                        </c15:formulaRef>
                      </c:ext>
                    </c:extLst>
                    <c:strCache>
                      <c:ptCount val="1"/>
                      <c:pt idx="0">
                        <c:v>May-20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MSA'!$B$30:$S$30</c15:sqref>
                        </c15:formulaRef>
                      </c:ext>
                    </c:extLst>
                    <c:numCache>
                      <c:formatCode>#0.0</c:formatCode>
                      <c:ptCount val="4"/>
                      <c:pt idx="0">
                        <c:v>13</c:v>
                      </c:pt>
                      <c:pt idx="1">
                        <c:v>12.3</c:v>
                      </c:pt>
                      <c:pt idx="2">
                        <c:v>12.7</c:v>
                      </c:pt>
                      <c:pt idx="3">
                        <c:v>13</c:v>
                      </c:pt>
                    </c:numCache>
                  </c:numRef>
                </c:val>
                <c:extLst xmlns:c15="http://schemas.microsoft.com/office/drawing/2012/chart">
                  <c:ext xmlns:c16="http://schemas.microsoft.com/office/drawing/2014/chart" uri="{C3380CC4-5D6E-409C-BE32-E72D297353CC}">
                    <c16:uniqueId val="{0000001D-0B39-4BB2-AF6A-D58137C689CC}"/>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'DFW MSA'!$A$31</c15:sqref>
                        </c15:formulaRef>
                      </c:ext>
                    </c:extLst>
                    <c:strCache>
                      <c:ptCount val="1"/>
                      <c:pt idx="0">
                        <c:v>Jun-20</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MSA'!$B$31:$S$31</c15:sqref>
                        </c15:formulaRef>
                      </c:ext>
                    </c:extLst>
                    <c:numCache>
                      <c:formatCode>#0.0</c:formatCode>
                      <c:ptCount val="4"/>
                      <c:pt idx="0">
                        <c:v>8.6</c:v>
                      </c:pt>
                      <c:pt idx="1">
                        <c:v>8.1999999999999993</c:v>
                      </c:pt>
                      <c:pt idx="2">
                        <c:v>8.6999999999999993</c:v>
                      </c:pt>
                      <c:pt idx="3">
                        <c:v>11.2</c:v>
                      </c:pt>
                    </c:numCache>
                  </c:numRef>
                </c:val>
                <c:extLst xmlns:c15="http://schemas.microsoft.com/office/drawing/2012/chart">
                  <c:ext xmlns:c16="http://schemas.microsoft.com/office/drawing/2014/chart" uri="{C3380CC4-5D6E-409C-BE32-E72D297353CC}">
                    <c16:uniqueId val="{0000001E-0B39-4BB2-AF6A-D58137C689CC}"/>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'DFW MSA'!$A$32</c15:sqref>
                        </c15:formulaRef>
                      </c:ext>
                    </c:extLst>
                    <c:strCache>
                      <c:ptCount val="1"/>
                      <c:pt idx="0">
                        <c:v>Jul-20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MSA'!$B$32:$S$32</c15:sqref>
                        </c15:formulaRef>
                      </c:ext>
                    </c:extLst>
                    <c:numCache>
                      <c:formatCode>#0.0</c:formatCode>
                      <c:ptCount val="4"/>
                      <c:pt idx="0">
                        <c:v>7.9</c:v>
                      </c:pt>
                      <c:pt idx="1">
                        <c:v>7.6</c:v>
                      </c:pt>
                      <c:pt idx="2">
                        <c:v>8.1999999999999993</c:v>
                      </c:pt>
                      <c:pt idx="3">
                        <c:v>10.5</c:v>
                      </c:pt>
                    </c:numCache>
                  </c:numRef>
                </c:val>
                <c:extLst xmlns:c15="http://schemas.microsoft.com/office/drawing/2012/chart">
                  <c:ext xmlns:c16="http://schemas.microsoft.com/office/drawing/2014/chart" uri="{C3380CC4-5D6E-409C-BE32-E72D297353CC}">
                    <c16:uniqueId val="{0000001F-0B39-4BB2-AF6A-D58137C689CC}"/>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'DFW MSA'!$A$33</c15:sqref>
                        </c15:formulaRef>
                      </c:ext>
                    </c:extLst>
                    <c:strCache>
                      <c:ptCount val="1"/>
                      <c:pt idx="0">
                        <c:v>Aug-20</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MSA'!$B$33:$S$33</c15:sqref>
                        </c15:formulaRef>
                      </c:ext>
                    </c:extLst>
                    <c:numCache>
                      <c:formatCode>#0.0</c:formatCode>
                      <c:ptCount val="4"/>
                      <c:pt idx="0">
                        <c:v>6.5</c:v>
                      </c:pt>
                      <c:pt idx="1">
                        <c:v>6.3</c:v>
                      </c:pt>
                      <c:pt idx="2" formatCode="General">
                        <c:v>6.8</c:v>
                      </c:pt>
                      <c:pt idx="3">
                        <c:v>8.5</c:v>
                      </c:pt>
                    </c:numCache>
                  </c:numRef>
                </c:val>
                <c:extLst xmlns:c15="http://schemas.microsoft.com/office/drawing/2012/chart">
                  <c:ext xmlns:c16="http://schemas.microsoft.com/office/drawing/2014/chart" uri="{C3380CC4-5D6E-409C-BE32-E72D297353CC}">
                    <c16:uniqueId val="{00000020-0B39-4BB2-AF6A-D58137C689CC}"/>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'DFW MSA'!$A$34</c15:sqref>
                        </c15:formulaRef>
                      </c:ext>
                    </c:extLst>
                    <c:strCache>
                      <c:ptCount val="1"/>
                      <c:pt idx="0">
                        <c:v>Sep-20</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MSA'!$B$34:$S$34</c15:sqref>
                        </c15:formulaRef>
                      </c:ext>
                    </c:extLst>
                    <c:numCache>
                      <c:formatCode>#0.0</c:formatCode>
                      <c:ptCount val="4"/>
                      <c:pt idx="0">
                        <c:v>7.8</c:v>
                      </c:pt>
                      <c:pt idx="1">
                        <c:v>7.4</c:v>
                      </c:pt>
                      <c:pt idx="2" formatCode="General">
                        <c:v>8.1999999999999993</c:v>
                      </c:pt>
                      <c:pt idx="3">
                        <c:v>7.7</c:v>
                      </c:pt>
                    </c:numCache>
                  </c:numRef>
                </c:val>
                <c:extLst xmlns:c15="http://schemas.microsoft.com/office/drawing/2012/chart">
                  <c:ext xmlns:c16="http://schemas.microsoft.com/office/drawing/2014/chart" uri="{C3380CC4-5D6E-409C-BE32-E72D297353CC}">
                    <c16:uniqueId val="{00000021-0B39-4BB2-AF6A-D58137C689CC}"/>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'DFW MSA'!$A$35</c15:sqref>
                        </c15:formulaRef>
                      </c:ext>
                    </c:extLst>
                    <c:strCache>
                      <c:ptCount val="1"/>
                      <c:pt idx="0">
                        <c:v>Oct-20</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MSA'!$B$35:$S$35</c15:sqref>
                        </c15:formulaRef>
                      </c:ext>
                    </c:extLst>
                    <c:numCache>
                      <c:formatCode>General</c:formatCode>
                      <c:ptCount val="4"/>
                      <c:pt idx="0" formatCode="#0.0">
                        <c:v>6.3</c:v>
                      </c:pt>
                      <c:pt idx="1">
                        <c:v>6.1</c:v>
                      </c:pt>
                      <c:pt idx="2">
                        <c:v>6.9</c:v>
                      </c:pt>
                      <c:pt idx="3">
                        <c:v>6.9</c:v>
                      </c:pt>
                    </c:numCache>
                  </c:numRef>
                </c:val>
                <c:extLst xmlns:c15="http://schemas.microsoft.com/office/drawing/2012/chart">
                  <c:ext xmlns:c16="http://schemas.microsoft.com/office/drawing/2014/chart" uri="{C3380CC4-5D6E-409C-BE32-E72D297353CC}">
                    <c16:uniqueId val="{00000022-0B39-4BB2-AF6A-D58137C689CC}"/>
                  </c:ext>
                </c:extLst>
              </c15:ser>
            </c15:filteredBarSeries>
            <c15:filteredBarSeries>
              <c15:ser>
                <c:idx val="35"/>
                <c:order val="34"/>
                <c:tx>
                  <c:strRef>
                    <c:extLst xmlns:c15="http://schemas.microsoft.com/office/drawing/2012/chart">
                      <c:ext xmlns:c15="http://schemas.microsoft.com/office/drawing/2012/chart" uri="{02D57815-91ED-43cb-92C2-25804820EDAC}">
                        <c15:formulaRef>
                          <c15:sqref>'DFW MSA'!$A$39</c15:sqref>
                        </c15:formulaRef>
                      </c:ext>
                    </c:extLst>
                    <c:strCache>
                      <c:ptCount val="1"/>
                      <c:pt idx="0">
                        <c:v>Feb-21</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MSA'!$B$39:$S$39</c15:sqref>
                        </c15:formulaRef>
                      </c:ext>
                    </c:extLst>
                    <c:numCache>
                      <c:formatCode>General</c:formatCode>
                      <c:ptCount val="4"/>
                      <c:pt idx="0" formatCode="#0.0">
                        <c:v>7.1</c:v>
                      </c:pt>
                      <c:pt idx="1">
                        <c:v>6.8</c:v>
                      </c:pt>
                      <c:pt idx="2">
                        <c:v>7.5</c:v>
                      </c:pt>
                      <c:pt idx="3">
                        <c:v>6.6</c:v>
                      </c:pt>
                    </c:numCache>
                  </c:numRef>
                </c:val>
                <c:extLst xmlns:c15="http://schemas.microsoft.com/office/drawing/2012/chart">
                  <c:ext xmlns:c16="http://schemas.microsoft.com/office/drawing/2014/chart" uri="{C3380CC4-5D6E-409C-BE32-E72D297353CC}">
                    <c16:uniqueId val="{00000023-0B39-4BB2-AF6A-D58137C689CC}"/>
                  </c:ext>
                </c:extLst>
              </c15:ser>
            </c15:filteredBarSeries>
            <c15:filteredBarSeries>
              <c15:ser>
                <c:idx val="34"/>
                <c:order val="35"/>
                <c:tx>
                  <c:strRef>
                    <c:extLst xmlns:c15="http://schemas.microsoft.com/office/drawing/2012/chart">
                      <c:ext xmlns:c15="http://schemas.microsoft.com/office/drawing/2012/chart" uri="{02D57815-91ED-43cb-92C2-25804820EDAC}">
                        <c15:formulaRef>
                          <c15:sqref>'DFW MSA'!$A$37</c15:sqref>
                        </c15:formulaRef>
                      </c:ext>
                    </c:extLst>
                    <c:strCache>
                      <c:ptCount val="1"/>
                      <c:pt idx="0">
                        <c:v>Dec-20</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MSA'!$B$37:$S$37</c15:sqref>
                        </c15:formulaRef>
                      </c:ext>
                    </c:extLst>
                    <c:numCache>
                      <c:formatCode>General</c:formatCode>
                      <c:ptCount val="4"/>
                      <c:pt idx="0" formatCode="#0.0">
                        <c:v>6.6</c:v>
                      </c:pt>
                      <c:pt idx="1">
                        <c:v>6.3</c:v>
                      </c:pt>
                      <c:pt idx="2">
                        <c:v>7.1</c:v>
                      </c:pt>
                      <c:pt idx="3">
                        <c:v>6.5</c:v>
                      </c:pt>
                    </c:numCache>
                  </c:numRef>
                </c:val>
                <c:extLst xmlns:c15="http://schemas.microsoft.com/office/drawing/2012/chart">
                  <c:ext xmlns:c16="http://schemas.microsoft.com/office/drawing/2014/chart" uri="{C3380CC4-5D6E-409C-BE32-E72D297353CC}">
                    <c16:uniqueId val="{00000024-0B39-4BB2-AF6A-D58137C689CC}"/>
                  </c:ext>
                </c:extLst>
              </c15:ser>
            </c15:filteredBarSeries>
            <c15:filteredBarSeries>
              <c15:ser>
                <c:idx val="36"/>
                <c:order val="36"/>
                <c:tx>
                  <c:strRef>
                    <c:extLst xmlns:c15="http://schemas.microsoft.com/office/drawing/2012/chart">
                      <c:ext xmlns:c15="http://schemas.microsoft.com/office/drawing/2012/chart" uri="{02D57815-91ED-43cb-92C2-25804820EDAC}">
                        <c15:formulaRef>
                          <c15:sqref>'DFW MSA'!$A$38</c15:sqref>
                        </c15:formulaRef>
                      </c:ext>
                    </c:extLst>
                    <c:strCache>
                      <c:ptCount val="1"/>
                      <c:pt idx="0">
                        <c:v>Jan-21</c:v>
                      </c:pt>
                    </c:strCache>
                  </c:strRef>
                </c:tx>
                <c:spPr>
                  <a:solidFill>
                    <a:schemeClr val="accent1">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MSA'!$B$38:$S$38</c15:sqref>
                        </c15:formulaRef>
                      </c:ext>
                    </c:extLst>
                    <c:numCache>
                      <c:formatCode>General</c:formatCode>
                      <c:ptCount val="4"/>
                      <c:pt idx="0" formatCode="#0.0">
                        <c:v>6.8</c:v>
                      </c:pt>
                      <c:pt idx="1">
                        <c:v>6.5</c:v>
                      </c:pt>
                      <c:pt idx="2">
                        <c:v>7.3</c:v>
                      </c:pt>
                      <c:pt idx="3">
                        <c:v>6.8</c:v>
                      </c:pt>
                    </c:numCache>
                  </c:numRef>
                </c:val>
                <c:extLst xmlns:c15="http://schemas.microsoft.com/office/drawing/2012/chart">
                  <c:ext xmlns:c16="http://schemas.microsoft.com/office/drawing/2014/chart" uri="{C3380CC4-5D6E-409C-BE32-E72D297353CC}">
                    <c16:uniqueId val="{00000025-0B39-4BB2-AF6A-D58137C689CC}"/>
                  </c:ext>
                </c:extLst>
              </c15:ser>
            </c15:filteredBarSeries>
            <c15:filteredBarSeries>
              <c15:ser>
                <c:idx val="37"/>
                <c:order val="37"/>
                <c:tx>
                  <c:strRef>
                    <c:extLst xmlns:c15="http://schemas.microsoft.com/office/drawing/2012/chart">
                      <c:ext xmlns:c15="http://schemas.microsoft.com/office/drawing/2012/chart" uri="{02D57815-91ED-43cb-92C2-25804820EDAC}">
                        <c15:formulaRef>
                          <c15:sqref>'DFW MSA'!$A$39</c15:sqref>
                        </c15:formulaRef>
                      </c:ext>
                    </c:extLst>
                    <c:strCache>
                      <c:ptCount val="1"/>
                      <c:pt idx="0">
                        <c:v>Feb-21</c:v>
                      </c:pt>
                    </c:strCache>
                  </c:strRef>
                </c:tx>
                <c:spPr>
                  <a:solidFill>
                    <a:schemeClr val="accent2">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MSA'!$B$39:$S$39</c15:sqref>
                        </c15:formulaRef>
                      </c:ext>
                    </c:extLst>
                    <c:numCache>
                      <c:formatCode>General</c:formatCode>
                      <c:ptCount val="4"/>
                      <c:pt idx="0" formatCode="#0.0">
                        <c:v>7.1</c:v>
                      </c:pt>
                      <c:pt idx="1">
                        <c:v>6.8</c:v>
                      </c:pt>
                      <c:pt idx="2">
                        <c:v>7.5</c:v>
                      </c:pt>
                      <c:pt idx="3">
                        <c:v>6.6</c:v>
                      </c:pt>
                    </c:numCache>
                  </c:numRef>
                </c:val>
                <c:extLst xmlns:c15="http://schemas.microsoft.com/office/drawing/2012/chart">
                  <c:ext xmlns:c16="http://schemas.microsoft.com/office/drawing/2014/chart" uri="{C3380CC4-5D6E-409C-BE32-E72D297353CC}">
                    <c16:uniqueId val="{00000026-0B39-4BB2-AF6A-D58137C689CC}"/>
                  </c:ext>
                </c:extLst>
              </c15:ser>
            </c15:filteredBarSeries>
            <c15:filteredBarSeries>
              <c15:ser>
                <c:idx val="39"/>
                <c:order val="39"/>
                <c:tx>
                  <c:strRef>
                    <c:extLst xmlns:c15="http://schemas.microsoft.com/office/drawing/2012/chart">
                      <c:ext xmlns:c15="http://schemas.microsoft.com/office/drawing/2012/chart" uri="{02D57815-91ED-43cb-92C2-25804820EDAC}">
                        <c15:formulaRef>
                          <c15:sqref>'DFW MSA'!$A$41</c15:sqref>
                        </c15:formulaRef>
                      </c:ext>
                    </c:extLst>
                    <c:strCache>
                      <c:ptCount val="1"/>
                      <c:pt idx="0">
                        <c:v>Apr-21</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MSA'!$B$41:$S$41</c15:sqref>
                        </c15:formulaRef>
                      </c:ext>
                    </c:extLst>
                    <c:numCache>
                      <c:formatCode>General</c:formatCode>
                      <c:ptCount val="4"/>
                      <c:pt idx="0" formatCode="#0.0">
                        <c:v>5.9</c:v>
                      </c:pt>
                      <c:pt idx="1">
                        <c:v>5.7</c:v>
                      </c:pt>
                      <c:pt idx="2">
                        <c:v>6.3</c:v>
                      </c:pt>
                      <c:pt idx="3">
                        <c:v>5.7</c:v>
                      </c:pt>
                    </c:numCache>
                  </c:numRef>
                </c:val>
                <c:extLst xmlns:c15="http://schemas.microsoft.com/office/drawing/2012/chart">
                  <c:ext xmlns:c16="http://schemas.microsoft.com/office/drawing/2014/chart" uri="{C3380CC4-5D6E-409C-BE32-E72D297353CC}">
                    <c16:uniqueId val="{00000027-0B39-4BB2-AF6A-D58137C689CC}"/>
                  </c:ext>
                </c:extLst>
              </c15:ser>
            </c15:filteredBarSeries>
            <c15:filteredBarSeries>
              <c15:ser>
                <c:idx val="40"/>
                <c:order val="40"/>
                <c:tx>
                  <c:strRef>
                    <c:extLst xmlns:c15="http://schemas.microsoft.com/office/drawing/2012/chart">
                      <c:ext xmlns:c15="http://schemas.microsoft.com/office/drawing/2012/chart" uri="{02D57815-91ED-43cb-92C2-25804820EDAC}">
                        <c15:formulaRef>
                          <c15:sqref>'DFW MSA'!$A$42</c15:sqref>
                        </c15:formulaRef>
                      </c:ext>
                    </c:extLst>
                    <c:strCache>
                      <c:ptCount val="1"/>
                      <c:pt idx="0">
                        <c:v>May-21</c:v>
                      </c:pt>
                    </c:strCache>
                  </c:strRef>
                </c:tx>
                <c:spPr>
                  <a:solidFill>
                    <a:schemeClr val="accent5">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MSA'!$B$42:$S$42</c15:sqref>
                        </c15:formulaRef>
                      </c:ext>
                    </c:extLst>
                    <c:numCache>
                      <c:formatCode>General</c:formatCode>
                      <c:ptCount val="4"/>
                      <c:pt idx="0" formatCode="#0.0">
                        <c:v>5.6</c:v>
                      </c:pt>
                      <c:pt idx="1">
                        <c:v>5.3</c:v>
                      </c:pt>
                      <c:pt idx="2">
                        <c:v>5.9</c:v>
                      </c:pt>
                      <c:pt idx="3">
                        <c:v>5.5</c:v>
                      </c:pt>
                    </c:numCache>
                  </c:numRef>
                </c:val>
                <c:extLst xmlns:c15="http://schemas.microsoft.com/office/drawing/2012/chart">
                  <c:ext xmlns:c16="http://schemas.microsoft.com/office/drawing/2014/chart" uri="{C3380CC4-5D6E-409C-BE32-E72D297353CC}">
                    <c16:uniqueId val="{00000028-0B39-4BB2-AF6A-D58137C689CC}"/>
                  </c:ext>
                </c:extLst>
              </c15:ser>
            </c15:filteredBarSeries>
            <c15:filteredBarSeries>
              <c15:ser>
                <c:idx val="41"/>
                <c:order val="41"/>
                <c:tx>
                  <c:strRef>
                    <c:extLst xmlns:c15="http://schemas.microsoft.com/office/drawing/2012/chart">
                      <c:ext xmlns:c15="http://schemas.microsoft.com/office/drawing/2012/chart" uri="{02D57815-91ED-43cb-92C2-25804820EDAC}">
                        <c15:formulaRef>
                          <c15:sqref>'DFW MSA'!$A$43</c15:sqref>
                        </c15:formulaRef>
                      </c:ext>
                    </c:extLst>
                    <c:strCache>
                      <c:ptCount val="1"/>
                      <c:pt idx="0">
                        <c:v>Jun-21</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MSA'!$B$43:$S$43</c15:sqref>
                        </c15:formulaRef>
                      </c:ext>
                    </c:extLst>
                    <c:numCache>
                      <c:formatCode>General</c:formatCode>
                      <c:ptCount val="4"/>
                      <c:pt idx="0" formatCode="#0.0">
                        <c:v>6.3</c:v>
                      </c:pt>
                      <c:pt idx="1">
                        <c:v>6</c:v>
                      </c:pt>
                      <c:pt idx="2">
                        <c:v>6.6</c:v>
                      </c:pt>
                      <c:pt idx="3">
                        <c:v>6.1</c:v>
                      </c:pt>
                    </c:numCache>
                  </c:numRef>
                </c:val>
                <c:extLst xmlns:c15="http://schemas.microsoft.com/office/drawing/2012/chart">
                  <c:ext xmlns:c16="http://schemas.microsoft.com/office/drawing/2014/chart" uri="{C3380CC4-5D6E-409C-BE32-E72D297353CC}">
                    <c16:uniqueId val="{00000029-0B39-4BB2-AF6A-D58137C689CC}"/>
                  </c:ext>
                </c:extLst>
              </c15:ser>
            </c15:filteredBarSeries>
            <c15:filteredBarSeries>
              <c15:ser>
                <c:idx val="42"/>
                <c:order val="42"/>
                <c:tx>
                  <c:strRef>
                    <c:extLst xmlns:c15="http://schemas.microsoft.com/office/drawing/2012/chart">
                      <c:ext xmlns:c15="http://schemas.microsoft.com/office/drawing/2012/chart" uri="{02D57815-91ED-43cb-92C2-25804820EDAC}">
                        <c15:formulaRef>
                          <c15:sqref>'DFW MSA'!$A$44</c15:sqref>
                        </c15:formulaRef>
                      </c:ext>
                    </c:extLst>
                    <c:strCache>
                      <c:ptCount val="1"/>
                      <c:pt idx="0">
                        <c:v>Jul-21</c:v>
                      </c:pt>
                    </c:strCache>
                  </c:strRef>
                </c:tx>
                <c:spPr>
                  <a:solidFill>
                    <a:schemeClr val="accent1">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MSA'!$B$44:$S$44</c15:sqref>
                        </c15:formulaRef>
                      </c:ext>
                    </c:extLst>
                    <c:numCache>
                      <c:formatCode>General</c:formatCode>
                      <c:ptCount val="4"/>
                      <c:pt idx="0" formatCode="#0.0">
                        <c:v>5.6</c:v>
                      </c:pt>
                      <c:pt idx="1">
                        <c:v>5.3</c:v>
                      </c:pt>
                      <c:pt idx="2">
                        <c:v>6</c:v>
                      </c:pt>
                      <c:pt idx="3">
                        <c:v>5.7</c:v>
                      </c:pt>
                    </c:numCache>
                  </c:numRef>
                </c:val>
                <c:extLst xmlns:c15="http://schemas.microsoft.com/office/drawing/2012/chart">
                  <c:ext xmlns:c16="http://schemas.microsoft.com/office/drawing/2014/chart" uri="{C3380CC4-5D6E-409C-BE32-E72D297353CC}">
                    <c16:uniqueId val="{0000002A-0B39-4BB2-AF6A-D58137C689CC}"/>
                  </c:ext>
                </c:extLst>
              </c15:ser>
            </c15:filteredBarSeries>
            <c15:filteredBarSeries>
              <c15:ser>
                <c:idx val="43"/>
                <c:order val="43"/>
                <c:tx>
                  <c:strRef>
                    <c:extLst xmlns:c15="http://schemas.microsoft.com/office/drawing/2012/chart">
                      <c:ext xmlns:c15="http://schemas.microsoft.com/office/drawing/2012/chart" uri="{02D57815-91ED-43cb-92C2-25804820EDAC}">
                        <c15:formulaRef>
                          <c15:sqref>'DFW MSA'!$A$45</c15:sqref>
                        </c15:formulaRef>
                      </c:ext>
                    </c:extLst>
                    <c:strCache>
                      <c:ptCount val="1"/>
                      <c:pt idx="0">
                        <c:v>Aug-21</c:v>
                      </c:pt>
                    </c:strCache>
                  </c:strRef>
                </c:tx>
                <c:spPr>
                  <a:solidFill>
                    <a:schemeClr val="accent2">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MSA'!$B$45:$S$45</c15:sqref>
                        </c15:formulaRef>
                      </c:ext>
                    </c:extLst>
                    <c:numCache>
                      <c:formatCode>General</c:formatCode>
                      <c:ptCount val="4"/>
                      <c:pt idx="0" formatCode="#0.0">
                        <c:v>4.9000000000000004</c:v>
                      </c:pt>
                      <c:pt idx="1">
                        <c:v>4.7</c:v>
                      </c:pt>
                      <c:pt idx="2">
                        <c:v>5.3</c:v>
                      </c:pt>
                      <c:pt idx="3">
                        <c:v>5.3</c:v>
                      </c:pt>
                    </c:numCache>
                  </c:numRef>
                </c:val>
                <c:extLst xmlns:c15="http://schemas.microsoft.com/office/drawing/2012/chart">
                  <c:ext xmlns:c16="http://schemas.microsoft.com/office/drawing/2014/chart" uri="{C3380CC4-5D6E-409C-BE32-E72D297353CC}">
                    <c16:uniqueId val="{0000002B-0B39-4BB2-AF6A-D58137C689CC}"/>
                  </c:ext>
                </c:extLst>
              </c15:ser>
            </c15:filteredBarSeries>
            <c15:filteredBarSeries>
              <c15:ser>
                <c:idx val="44"/>
                <c:order val="44"/>
                <c:tx>
                  <c:strRef>
                    <c:extLst xmlns:c15="http://schemas.microsoft.com/office/drawing/2012/chart">
                      <c:ext xmlns:c15="http://schemas.microsoft.com/office/drawing/2012/chart" uri="{02D57815-91ED-43cb-92C2-25804820EDAC}">
                        <c15:formulaRef>
                          <c15:sqref>'DFW MSA'!$A$46</c15:sqref>
                        </c15:formulaRef>
                      </c:ext>
                    </c:extLst>
                    <c:strCache>
                      <c:ptCount val="1"/>
                      <c:pt idx="0">
                        <c:v>Sep-21</c:v>
                      </c:pt>
                    </c:strCache>
                  </c:strRef>
                </c:tx>
                <c:spPr>
                  <a:solidFill>
                    <a:schemeClr val="accent3">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MSA'!$B$46:$S$46</c15:sqref>
                        </c15:formulaRef>
                      </c:ext>
                    </c:extLst>
                    <c:numCache>
                      <c:formatCode>General</c:formatCode>
                      <c:ptCount val="4"/>
                      <c:pt idx="0" formatCode="#0.0">
                        <c:v>4.5</c:v>
                      </c:pt>
                      <c:pt idx="1">
                        <c:v>4.4000000000000004</c:v>
                      </c:pt>
                      <c:pt idx="2">
                        <c:v>4.9000000000000004</c:v>
                      </c:pt>
                      <c:pt idx="3">
                        <c:v>4.5999999999999996</c:v>
                      </c:pt>
                    </c:numCache>
                  </c:numRef>
                </c:val>
                <c:extLst xmlns:c15="http://schemas.microsoft.com/office/drawing/2012/chart">
                  <c:ext xmlns:c16="http://schemas.microsoft.com/office/drawing/2014/chart" uri="{C3380CC4-5D6E-409C-BE32-E72D297353CC}">
                    <c16:uniqueId val="{0000002C-0B39-4BB2-AF6A-D58137C689CC}"/>
                  </c:ext>
                </c:extLst>
              </c15:ser>
            </c15:filteredBarSeries>
            <c15:filteredBarSeries>
              <c15:ser>
                <c:idx val="45"/>
                <c:order val="45"/>
                <c:tx>
                  <c:strRef>
                    <c:extLst xmlns:c15="http://schemas.microsoft.com/office/drawing/2012/chart">
                      <c:ext xmlns:c15="http://schemas.microsoft.com/office/drawing/2012/chart" uri="{02D57815-91ED-43cb-92C2-25804820EDAC}">
                        <c15:formulaRef>
                          <c15:sqref>'DFW MSA'!$A$47</c15:sqref>
                        </c15:formulaRef>
                      </c:ext>
                    </c:extLst>
                    <c:strCache>
                      <c:ptCount val="1"/>
                      <c:pt idx="0">
                        <c:v>Oct-21</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MSA'!$B$47:$S$47</c15:sqref>
                        </c15:formulaRef>
                      </c:ext>
                    </c:extLst>
                    <c:numCache>
                      <c:formatCode>General</c:formatCode>
                      <c:ptCount val="4"/>
                      <c:pt idx="0" formatCode="#0.0">
                        <c:v>4.4000000000000004</c:v>
                      </c:pt>
                      <c:pt idx="1">
                        <c:v>4.2</c:v>
                      </c:pt>
                      <c:pt idx="2">
                        <c:v>4.8</c:v>
                      </c:pt>
                      <c:pt idx="3">
                        <c:v>4.3</c:v>
                      </c:pt>
                    </c:numCache>
                  </c:numRef>
                </c:val>
                <c:extLst xmlns:c15="http://schemas.microsoft.com/office/drawing/2012/chart">
                  <c:ext xmlns:c16="http://schemas.microsoft.com/office/drawing/2014/chart" uri="{C3380CC4-5D6E-409C-BE32-E72D297353CC}">
                    <c16:uniqueId val="{0000002D-0B39-4BB2-AF6A-D58137C689CC}"/>
                  </c:ext>
                </c:extLst>
              </c15:ser>
            </c15:filteredBarSeries>
            <c15:filteredBarSeries>
              <c15:ser>
                <c:idx val="46"/>
                <c:order val="46"/>
                <c:tx>
                  <c:strRef>
                    <c:extLst xmlns:c15="http://schemas.microsoft.com/office/drawing/2012/chart">
                      <c:ext xmlns:c15="http://schemas.microsoft.com/office/drawing/2012/chart" uri="{02D57815-91ED-43cb-92C2-25804820EDAC}">
                        <c15:formulaRef>
                          <c15:sqref>'DFW MSA'!$A$51</c15:sqref>
                        </c15:formulaRef>
                      </c:ext>
                    </c:extLst>
                    <c:strCache>
                      <c:ptCount val="1"/>
                      <c:pt idx="0">
                        <c:v>Feb-22</c:v>
                      </c:pt>
                    </c:strCache>
                  </c:strRef>
                </c:tx>
                <c:spPr>
                  <a:solidFill>
                    <a:schemeClr val="accent5">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MSA'!$B$51:$S$51</c15:sqref>
                        </c15:formulaRef>
                      </c:ext>
                    </c:extLst>
                    <c:numCache>
                      <c:formatCode>General</c:formatCode>
                      <c:ptCount val="4"/>
                      <c:pt idx="0" formatCode="#0.0">
                        <c:v>4.2</c:v>
                      </c:pt>
                      <c:pt idx="1">
                        <c:v>4.0999999999999996</c:v>
                      </c:pt>
                      <c:pt idx="2">
                        <c:v>4.7</c:v>
                      </c:pt>
                      <c:pt idx="3">
                        <c:v>4.0999999999999996</c:v>
                      </c:pt>
                    </c:numCache>
                  </c:numRef>
                </c:val>
                <c:extLst xmlns:c15="http://schemas.microsoft.com/office/drawing/2012/chart">
                  <c:ext xmlns:c16="http://schemas.microsoft.com/office/drawing/2014/chart" uri="{C3380CC4-5D6E-409C-BE32-E72D297353CC}">
                    <c16:uniqueId val="{0000002E-0B39-4BB2-AF6A-D58137C689CC}"/>
                  </c:ext>
                </c:extLst>
              </c15:ser>
            </c15:filteredBarSeries>
          </c:ext>
        </c:extLst>
      </c:barChart>
      <c:catAx>
        <c:axId val="1994485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77305232"/>
        <c:crosses val="autoZero"/>
        <c:auto val="1"/>
        <c:lblAlgn val="ctr"/>
        <c:lblOffset val="100"/>
        <c:noMultiLvlLbl val="0"/>
      </c:catAx>
      <c:valAx>
        <c:axId val="157730523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94485744"/>
        <c:crosses val="autoZero"/>
        <c:crossBetween val="between"/>
      </c:valAx>
      <c:spPr>
        <a:noFill/>
        <a:ln>
          <a:noFill/>
        </a:ln>
        <a:effectLst/>
      </c:spPr>
    </c:plotArea>
    <c:legend>
      <c:legendPos val="b"/>
      <c:layout>
        <c:manualLayout>
          <c:xMode val="edge"/>
          <c:yMode val="edge"/>
          <c:x val="0.34159988293119625"/>
          <c:y val="0.92470869625634966"/>
          <c:w val="0.36368555220936627"/>
          <c:h val="6.143395357495145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BEE"/>
    </a:solid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'ISD METRO DATA'!$AJ$3</c:f>
              <c:strCache>
                <c:ptCount val="1"/>
                <c:pt idx="0">
                  <c:v>Annual Starts</c:v>
                </c:pt>
              </c:strCache>
            </c:strRef>
          </c:tx>
          <c:spPr>
            <a:solidFill>
              <a:schemeClr val="accent1"/>
            </a:solidFill>
            <a:ln>
              <a:noFill/>
            </a:ln>
            <a:effectLst/>
          </c:spPr>
          <c:invertIfNegative val="0"/>
          <c:cat>
            <c:strRef>
              <c:f>'ISD METRO DATA'!$AS$2:$AZ$2</c:f>
              <c:strCache>
                <c:ptCount val="8"/>
                <c:pt idx="0">
                  <c:v>2015</c:v>
                </c:pt>
                <c:pt idx="1">
                  <c:v>2016</c:v>
                </c:pt>
                <c:pt idx="2">
                  <c:v>2017</c:v>
                </c:pt>
                <c:pt idx="3">
                  <c:v>2018</c:v>
                </c:pt>
                <c:pt idx="4">
                  <c:v>2019</c:v>
                </c:pt>
                <c:pt idx="5">
                  <c:v>2020</c:v>
                </c:pt>
                <c:pt idx="6">
                  <c:v>2021</c:v>
                </c:pt>
                <c:pt idx="7">
                  <c:v>2022 YTD</c:v>
                </c:pt>
              </c:strCache>
            </c:strRef>
          </c:cat>
          <c:val>
            <c:numRef>
              <c:f>'ISD METRO DATA'!$AS$3:$AZ$3</c:f>
              <c:numCache>
                <c:formatCode>#,##0</c:formatCode>
                <c:ptCount val="8"/>
                <c:pt idx="0">
                  <c:v>941</c:v>
                </c:pt>
                <c:pt idx="1">
                  <c:v>767</c:v>
                </c:pt>
                <c:pt idx="2">
                  <c:v>1183</c:v>
                </c:pt>
                <c:pt idx="3">
                  <c:v>1610</c:v>
                </c:pt>
                <c:pt idx="4">
                  <c:v>1633</c:v>
                </c:pt>
                <c:pt idx="5">
                  <c:v>2217</c:v>
                </c:pt>
                <c:pt idx="6">
                  <c:v>1194</c:v>
                </c:pt>
                <c:pt idx="7" formatCode="General">
                  <c:v>739</c:v>
                </c:pt>
              </c:numCache>
            </c:numRef>
          </c:val>
          <c:extLst>
            <c:ext xmlns:c16="http://schemas.microsoft.com/office/drawing/2014/chart" uri="{C3380CC4-5D6E-409C-BE32-E72D297353CC}">
              <c16:uniqueId val="{00000000-A705-4A92-AD8B-D2797349977C}"/>
            </c:ext>
          </c:extLst>
        </c:ser>
        <c:ser>
          <c:idx val="1"/>
          <c:order val="1"/>
          <c:tx>
            <c:strRef>
              <c:f>'ISD METRO DATA'!$AJ$4</c:f>
              <c:strCache>
                <c:ptCount val="1"/>
                <c:pt idx="0">
                  <c:v>Annual Closings</c:v>
                </c:pt>
              </c:strCache>
            </c:strRef>
          </c:tx>
          <c:spPr>
            <a:solidFill>
              <a:schemeClr val="accent2"/>
            </a:solidFill>
            <a:ln>
              <a:noFill/>
            </a:ln>
            <a:effectLst/>
          </c:spPr>
          <c:invertIfNegative val="0"/>
          <c:cat>
            <c:strRef>
              <c:f>'ISD METRO DATA'!$AS$2:$AZ$2</c:f>
              <c:strCache>
                <c:ptCount val="8"/>
                <c:pt idx="0">
                  <c:v>2015</c:v>
                </c:pt>
                <c:pt idx="1">
                  <c:v>2016</c:v>
                </c:pt>
                <c:pt idx="2">
                  <c:v>2017</c:v>
                </c:pt>
                <c:pt idx="3">
                  <c:v>2018</c:v>
                </c:pt>
                <c:pt idx="4">
                  <c:v>2019</c:v>
                </c:pt>
                <c:pt idx="5">
                  <c:v>2020</c:v>
                </c:pt>
                <c:pt idx="6">
                  <c:v>2021</c:v>
                </c:pt>
                <c:pt idx="7">
                  <c:v>2022 YTD</c:v>
                </c:pt>
              </c:strCache>
            </c:strRef>
          </c:cat>
          <c:val>
            <c:numRef>
              <c:f>'ISD METRO DATA'!$AS$4:$AZ$4</c:f>
              <c:numCache>
                <c:formatCode>#,##0</c:formatCode>
                <c:ptCount val="8"/>
                <c:pt idx="0">
                  <c:v>867</c:v>
                </c:pt>
                <c:pt idx="1">
                  <c:v>856</c:v>
                </c:pt>
                <c:pt idx="2">
                  <c:v>925</c:v>
                </c:pt>
                <c:pt idx="3">
                  <c:v>1346</c:v>
                </c:pt>
                <c:pt idx="4">
                  <c:v>1721</c:v>
                </c:pt>
                <c:pt idx="5">
                  <c:v>2162</c:v>
                </c:pt>
                <c:pt idx="6">
                  <c:v>1462</c:v>
                </c:pt>
                <c:pt idx="7">
                  <c:v>424</c:v>
                </c:pt>
              </c:numCache>
            </c:numRef>
          </c:val>
          <c:extLst>
            <c:ext xmlns:c16="http://schemas.microsoft.com/office/drawing/2014/chart" uri="{C3380CC4-5D6E-409C-BE32-E72D297353CC}">
              <c16:uniqueId val="{00000001-A705-4A92-AD8B-D2797349977C}"/>
            </c:ext>
          </c:extLst>
        </c:ser>
        <c:dLbls>
          <c:showLegendKey val="0"/>
          <c:showVal val="0"/>
          <c:showCatName val="0"/>
          <c:showSerName val="0"/>
          <c:showPercent val="0"/>
          <c:showBubbleSize val="0"/>
        </c:dLbls>
        <c:gapWidth val="219"/>
        <c:overlap val="-27"/>
        <c:axId val="221446104"/>
        <c:axId val="221448456"/>
      </c:barChart>
      <c:catAx>
        <c:axId val="22144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21448456"/>
        <c:crosses val="autoZero"/>
        <c:auto val="1"/>
        <c:lblAlgn val="ctr"/>
        <c:lblOffset val="100"/>
        <c:noMultiLvlLbl val="0"/>
      </c:catAx>
      <c:valAx>
        <c:axId val="221448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21446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E9FAF4"/>
    </a:solidFill>
    <a:ln>
      <a:noFill/>
    </a:ln>
    <a:effectLst/>
  </c:spPr>
  <c:txPr>
    <a:bodyPr/>
    <a:lstStyle/>
    <a:p>
      <a:pPr>
        <a:defRPr>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Scratch!$C$12</c:f>
              <c:strCache>
                <c:ptCount val="1"/>
                <c:pt idx="0">
                  <c:v>Enrollment Forecast</c:v>
                </c:pt>
              </c:strCache>
            </c:strRef>
          </c:tx>
          <c:spPr>
            <a:solidFill>
              <a:schemeClr val="tx2">
                <a:lumMod val="20000"/>
                <a:lumOff val="80000"/>
              </a:schemeClr>
            </a:solidFill>
            <a:ln>
              <a:solidFill>
                <a:schemeClr val="accent1"/>
              </a:solid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0612-445B-AD5B-5759559ED580}"/>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0612-445B-AD5B-5759559ED580}"/>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0612-445B-AD5B-5759559ED580}"/>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0612-445B-AD5B-5759559ED580}"/>
              </c:ext>
            </c:extLst>
          </c:dPt>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9-0612-445B-AD5B-5759559ED580}"/>
              </c:ext>
            </c:extLst>
          </c:dPt>
          <c:dLbls>
            <c:dLbl>
              <c:idx val="0"/>
              <c:delete val="1"/>
              <c:extLst>
                <c:ext xmlns:c15="http://schemas.microsoft.com/office/drawing/2012/chart" uri="{CE6537A1-D6FC-4f65-9D91-7224C49458BB}"/>
                <c:ext xmlns:c16="http://schemas.microsoft.com/office/drawing/2014/chart" uri="{C3380CC4-5D6E-409C-BE32-E72D297353CC}">
                  <c16:uniqueId val="{00000001-0612-445B-AD5B-5759559ED580}"/>
                </c:ext>
              </c:extLst>
            </c:dLbl>
            <c:dLbl>
              <c:idx val="1"/>
              <c:delete val="1"/>
              <c:extLst>
                <c:ext xmlns:c15="http://schemas.microsoft.com/office/drawing/2012/chart" uri="{CE6537A1-D6FC-4f65-9D91-7224C49458BB}"/>
                <c:ext xmlns:c16="http://schemas.microsoft.com/office/drawing/2014/chart" uri="{C3380CC4-5D6E-409C-BE32-E72D297353CC}">
                  <c16:uniqueId val="{00000003-0612-445B-AD5B-5759559ED580}"/>
                </c:ext>
              </c:extLst>
            </c:dLbl>
            <c:dLbl>
              <c:idx val="2"/>
              <c:delete val="1"/>
              <c:extLst>
                <c:ext xmlns:c15="http://schemas.microsoft.com/office/drawing/2012/chart" uri="{CE6537A1-D6FC-4f65-9D91-7224C49458BB}"/>
                <c:ext xmlns:c16="http://schemas.microsoft.com/office/drawing/2014/chart" uri="{C3380CC4-5D6E-409C-BE32-E72D297353CC}">
                  <c16:uniqueId val="{00000005-0612-445B-AD5B-5759559ED580}"/>
                </c:ext>
              </c:extLst>
            </c:dLbl>
            <c:dLbl>
              <c:idx val="3"/>
              <c:delete val="1"/>
              <c:extLst>
                <c:ext xmlns:c15="http://schemas.microsoft.com/office/drawing/2012/chart" uri="{CE6537A1-D6FC-4f65-9D91-7224C49458BB}"/>
                <c:ext xmlns:c16="http://schemas.microsoft.com/office/drawing/2014/chart" uri="{C3380CC4-5D6E-409C-BE32-E72D297353CC}">
                  <c16:uniqueId val="{00000007-0612-445B-AD5B-5759559ED580}"/>
                </c:ext>
              </c:extLst>
            </c:dLbl>
            <c:dLbl>
              <c:idx val="5"/>
              <c:delete val="1"/>
              <c:extLst>
                <c:ext xmlns:c15="http://schemas.microsoft.com/office/drawing/2012/chart" uri="{CE6537A1-D6FC-4f65-9D91-7224C49458BB}"/>
                <c:ext xmlns:c16="http://schemas.microsoft.com/office/drawing/2014/chart" uri="{C3380CC4-5D6E-409C-BE32-E72D297353CC}">
                  <c16:uniqueId val="{0000000A-0612-445B-AD5B-5759559ED580}"/>
                </c:ext>
              </c:extLst>
            </c:dLbl>
            <c:dLbl>
              <c:idx val="6"/>
              <c:delete val="1"/>
              <c:extLst>
                <c:ext xmlns:c15="http://schemas.microsoft.com/office/drawing/2012/chart" uri="{CE6537A1-D6FC-4f65-9D91-7224C49458BB}"/>
                <c:ext xmlns:c16="http://schemas.microsoft.com/office/drawing/2014/chart" uri="{C3380CC4-5D6E-409C-BE32-E72D297353CC}">
                  <c16:uniqueId val="{0000000B-0612-445B-AD5B-5759559ED580}"/>
                </c:ext>
              </c:extLst>
            </c:dLbl>
            <c:dLbl>
              <c:idx val="7"/>
              <c:delete val="1"/>
              <c:extLst>
                <c:ext xmlns:c15="http://schemas.microsoft.com/office/drawing/2012/chart" uri="{CE6537A1-D6FC-4f65-9D91-7224C49458BB}"/>
                <c:ext xmlns:c16="http://schemas.microsoft.com/office/drawing/2014/chart" uri="{C3380CC4-5D6E-409C-BE32-E72D297353CC}">
                  <c16:uniqueId val="{0000000C-0612-445B-AD5B-5759559ED580}"/>
                </c:ext>
              </c:extLst>
            </c:dLbl>
            <c:dLbl>
              <c:idx val="8"/>
              <c:delete val="1"/>
              <c:extLst>
                <c:ext xmlns:c15="http://schemas.microsoft.com/office/drawing/2012/chart" uri="{CE6537A1-D6FC-4f65-9D91-7224C49458BB}"/>
                <c:ext xmlns:c16="http://schemas.microsoft.com/office/drawing/2014/chart" uri="{C3380CC4-5D6E-409C-BE32-E72D297353CC}">
                  <c16:uniqueId val="{0000000D-0612-445B-AD5B-5759559ED580}"/>
                </c:ext>
              </c:extLst>
            </c:dLbl>
            <c:dLbl>
              <c:idx val="10"/>
              <c:delete val="1"/>
              <c:extLst>
                <c:ext xmlns:c15="http://schemas.microsoft.com/office/drawing/2012/chart" uri="{CE6537A1-D6FC-4f65-9D91-7224C49458BB}"/>
                <c:ext xmlns:c16="http://schemas.microsoft.com/office/drawing/2014/chart" uri="{C3380CC4-5D6E-409C-BE32-E72D297353CC}">
                  <c16:uniqueId val="{0000000E-0612-445B-AD5B-5759559ED580}"/>
                </c:ext>
              </c:extLst>
            </c:dLbl>
            <c:dLbl>
              <c:idx val="11"/>
              <c:delete val="1"/>
              <c:extLst>
                <c:ext xmlns:c15="http://schemas.microsoft.com/office/drawing/2012/chart" uri="{CE6537A1-D6FC-4f65-9D91-7224C49458BB}"/>
                <c:ext xmlns:c16="http://schemas.microsoft.com/office/drawing/2014/chart" uri="{C3380CC4-5D6E-409C-BE32-E72D297353CC}">
                  <c16:uniqueId val="{0000000F-0612-445B-AD5B-5759559ED580}"/>
                </c:ext>
              </c:extLst>
            </c:dLbl>
            <c:dLbl>
              <c:idx val="12"/>
              <c:delete val="1"/>
              <c:extLst>
                <c:ext xmlns:c15="http://schemas.microsoft.com/office/drawing/2012/chart" uri="{CE6537A1-D6FC-4f65-9D91-7224C49458BB}"/>
                <c:ext xmlns:c16="http://schemas.microsoft.com/office/drawing/2014/chart" uri="{C3380CC4-5D6E-409C-BE32-E72D297353CC}">
                  <c16:uniqueId val="{00000010-0612-445B-AD5B-5759559ED580}"/>
                </c:ext>
              </c:extLst>
            </c:dLbl>
            <c:dLbl>
              <c:idx val="13"/>
              <c:delete val="1"/>
              <c:extLst>
                <c:ext xmlns:c15="http://schemas.microsoft.com/office/drawing/2012/chart" uri="{CE6537A1-D6FC-4f65-9D91-7224C49458BB}"/>
                <c:ext xmlns:c16="http://schemas.microsoft.com/office/drawing/2014/chart" uri="{C3380CC4-5D6E-409C-BE32-E72D297353CC}">
                  <c16:uniqueId val="{00000011-0612-445B-AD5B-5759559ED58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Scratch!$B$13:$B$27</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Scratch!$C$13:$C$27</c:f>
              <c:numCache>
                <c:formatCode>_(* #,##0_);_(* \(#,##0\);_(* "-"??_);_(@_)</c:formatCode>
                <c:ptCount val="15"/>
                <c:pt idx="0">
                  <c:v>19317</c:v>
                </c:pt>
                <c:pt idx="1">
                  <c:v>20054</c:v>
                </c:pt>
                <c:pt idx="2">
                  <c:v>21024</c:v>
                </c:pt>
                <c:pt idx="3">
                  <c:v>21245</c:v>
                </c:pt>
                <c:pt idx="4">
                  <c:v>22333</c:v>
                </c:pt>
                <c:pt idx="5">
                  <c:v>23548.920287907669</c:v>
                </c:pt>
                <c:pt idx="6">
                  <c:v>24588.886501327881</c:v>
                </c:pt>
                <c:pt idx="7">
                  <c:v>25529.580050946788</c:v>
                </c:pt>
                <c:pt idx="8">
                  <c:v>26200.958154114775</c:v>
                </c:pt>
                <c:pt idx="9">
                  <c:v>27032.097763180369</c:v>
                </c:pt>
                <c:pt idx="10">
                  <c:v>27913.326606235991</c:v>
                </c:pt>
                <c:pt idx="11">
                  <c:v>28673.493785326515</c:v>
                </c:pt>
                <c:pt idx="12">
                  <c:v>29531.823470684638</c:v>
                </c:pt>
                <c:pt idx="13">
                  <c:v>30253.499225671174</c:v>
                </c:pt>
                <c:pt idx="14">
                  <c:v>31007.961912626575</c:v>
                </c:pt>
              </c:numCache>
            </c:numRef>
          </c:val>
          <c:extLst>
            <c:ext xmlns:c16="http://schemas.microsoft.com/office/drawing/2014/chart" uri="{C3380CC4-5D6E-409C-BE32-E72D297353CC}">
              <c16:uniqueId val="{00000012-0612-445B-AD5B-5759559ED580}"/>
            </c:ext>
          </c:extLst>
        </c:ser>
        <c:dLbls>
          <c:dLblPos val="outEnd"/>
          <c:showLegendKey val="0"/>
          <c:showVal val="1"/>
          <c:showCatName val="0"/>
          <c:showSerName val="0"/>
          <c:showPercent val="0"/>
          <c:showBubbleSize val="0"/>
        </c:dLbls>
        <c:gapWidth val="219"/>
        <c:overlap val="-27"/>
        <c:axId val="1959027183"/>
        <c:axId val="1860326367"/>
      </c:barChart>
      <c:catAx>
        <c:axId val="195902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0326367"/>
        <c:crosses val="autoZero"/>
        <c:auto val="1"/>
        <c:lblAlgn val="ctr"/>
        <c:lblOffset val="100"/>
        <c:noMultiLvlLbl val="0"/>
      </c:catAx>
      <c:valAx>
        <c:axId val="186032636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59027183"/>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2D977-3877-5749-9054-6A9F162F48C1}" type="datetimeFigureOut">
              <a:rPr lang="en-US" smtClean="0"/>
              <a:t>8/22/2022</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1C730-91B4-4644-B5BA-F7B6A30B7B63}"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New home starts are up 9% YOY, but are down 1% QOQ.</a:t>
            </a:r>
          </a:p>
          <a:p>
            <a:pPr marL="0" indent="0">
              <a:buNone/>
            </a:pPr>
            <a:endParaRPr lang="en-US" dirty="0"/>
          </a:p>
          <a:p>
            <a:pPr marL="0" indent="0">
              <a:buNone/>
            </a:pPr>
            <a:r>
              <a:rPr lang="en-US" dirty="0"/>
              <a:t>This flattening out was expected given sales caps that were in place, lot supply constraints, and cycle times.</a:t>
            </a:r>
          </a:p>
          <a:p>
            <a:pPr marL="0" indent="0">
              <a:buNone/>
            </a:pPr>
            <a:endParaRPr lang="en-US" dirty="0"/>
          </a:p>
          <a:p>
            <a:pPr marL="0" indent="0">
              <a:buNone/>
            </a:pPr>
            <a:r>
              <a:rPr lang="en-US" dirty="0"/>
              <a:t>Starts and closings are typically well aligned.</a:t>
            </a:r>
          </a:p>
          <a:p>
            <a:pPr marL="0" indent="0">
              <a:buNone/>
            </a:pPr>
            <a:endParaRPr lang="en-US" dirty="0"/>
          </a:p>
          <a:p>
            <a:pPr marL="0" indent="0">
              <a:buNone/>
            </a:pPr>
            <a:r>
              <a:rPr lang="en-US" dirty="0"/>
              <a:t>With elongated build times, the gap between starts and closings is the widest on record.</a:t>
            </a:r>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10193A3C-ED72-E644-BF47-638A452AD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7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43CD0E5-82C7-4C4F-853A-7FCDF30374ED}" type="slidenum">
              <a:rPr lang="en-US" smtClean="0"/>
              <a:t>7</a:t>
            </a:fld>
            <a:endParaRPr lang="en-US"/>
          </a:p>
        </p:txBody>
      </p:sp>
    </p:spTree>
    <p:extLst>
      <p:ext uri="{BB962C8B-B14F-4D97-AF65-F5344CB8AC3E}">
        <p14:creationId xmlns:p14="http://schemas.microsoft.com/office/powerpoint/2010/main" val="246044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21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23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3CD0E5-82C7-4C4F-853A-7FCDF30374ED}" type="slidenum">
              <a:rPr lang="en-US" smtClean="0"/>
              <a:t>12</a:t>
            </a:fld>
            <a:endParaRPr lang="en-US"/>
          </a:p>
        </p:txBody>
      </p:sp>
    </p:spTree>
    <p:extLst>
      <p:ext uri="{BB962C8B-B14F-4D97-AF65-F5344CB8AC3E}">
        <p14:creationId xmlns:p14="http://schemas.microsoft.com/office/powerpoint/2010/main" val="49425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3CD0E5-82C7-4C4F-853A-7FCDF30374ED}" type="slidenum">
              <a:rPr lang="en-US" smtClean="0"/>
              <a:t>15</a:t>
            </a:fld>
            <a:endParaRPr lang="en-US"/>
          </a:p>
        </p:txBody>
      </p:sp>
    </p:spTree>
    <p:extLst>
      <p:ext uri="{BB962C8B-B14F-4D97-AF65-F5344CB8AC3E}">
        <p14:creationId xmlns:p14="http://schemas.microsoft.com/office/powerpoint/2010/main" val="3134083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hyperlink" Target="https://www.linkedin.com/company/zondahome/" TargetMode="External"/><Relationship Id="rId7" Type="http://schemas.openxmlformats.org/officeDocument/2006/relationships/image" Target="../media/image59.png"/><Relationship Id="rId12" Type="http://schemas.openxmlformats.org/officeDocument/2006/relationships/hyperlink" Target="https://www.facebook.com/Zondahome" TargetMode="External"/><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hyperlink" Target="https://www.instagram.com/zonda.home/" TargetMode="External"/><Relationship Id="rId14" Type="http://schemas.openxmlformats.org/officeDocument/2006/relationships/image" Target="../media/image64.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5.xml"/><Relationship Id="rId4" Type="http://schemas.openxmlformats.org/officeDocument/2006/relationships/image" Target="../media/image37.sv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Custom Layout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7B0328-4E29-274C-835D-C6E30A82BB4C}"/>
              </a:ext>
            </a:extLst>
          </p:cNvPr>
          <p:cNvGrpSpPr/>
          <p:nvPr userDrawn="1"/>
        </p:nvGrpSpPr>
        <p:grpSpPr>
          <a:xfrm>
            <a:off x="5993296" y="2484120"/>
            <a:ext cx="6198704" cy="4343400"/>
            <a:chOff x="5993296" y="2514600"/>
            <a:chExt cx="6198704" cy="4343400"/>
          </a:xfrm>
        </p:grpSpPr>
        <p:pic>
          <p:nvPicPr>
            <p:cNvPr id="3" name="Picture 2">
              <a:extLst>
                <a:ext uri="{FF2B5EF4-FFF2-40B4-BE49-F238E27FC236}">
                  <a16:creationId xmlns:a16="http://schemas.microsoft.com/office/drawing/2014/main" id="{CC6F8571-62C3-4F4C-A54E-92216CD361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8418" b="16339"/>
            <a:stretch/>
          </p:blipFill>
          <p:spPr>
            <a:xfrm>
              <a:off x="6612951" y="2693505"/>
              <a:ext cx="5579049" cy="4164495"/>
            </a:xfrm>
            <a:prstGeom prst="rect">
              <a:avLst/>
            </a:prstGeom>
          </p:spPr>
        </p:pic>
        <p:sp>
          <p:nvSpPr>
            <p:cNvPr id="2" name="Rectangle 1">
              <a:extLst>
                <a:ext uri="{FF2B5EF4-FFF2-40B4-BE49-F238E27FC236}">
                  <a16:creationId xmlns:a16="http://schemas.microsoft.com/office/drawing/2014/main" id="{F9CDED6B-539C-BC4E-81A8-687359D442AC}"/>
                </a:ext>
              </a:extLst>
            </p:cNvPr>
            <p:cNvSpPr/>
            <p:nvPr userDrawn="1"/>
          </p:nvSpPr>
          <p:spPr>
            <a:xfrm>
              <a:off x="5993296" y="2514600"/>
              <a:ext cx="4903304" cy="37771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DC95630-BC68-B84F-ADD1-AA550B3B9297}"/>
              </a:ext>
            </a:extLst>
          </p:cNvPr>
          <p:cNvSpPr txBox="1"/>
          <p:nvPr userDrawn="1"/>
        </p:nvSpPr>
        <p:spPr>
          <a:xfrm>
            <a:off x="-73343" y="6683135"/>
            <a:ext cx="1055097" cy="215444"/>
          </a:xfrm>
          <a:prstGeom prst="rect">
            <a:avLst/>
          </a:prstGeom>
          <a:noFill/>
        </p:spPr>
        <p:txBody>
          <a:bodyPr wrap="none" rtlCol="0">
            <a:spAutoFit/>
          </a:bodyPr>
          <a:lstStyle/>
          <a:p>
            <a:r>
              <a:rPr lang="en-US" sz="800" i="1" dirty="0">
                <a:solidFill>
                  <a:schemeClr val="tx1">
                    <a:lumMod val="25000"/>
                    <a:lumOff val="75000"/>
                  </a:schemeClr>
                </a:solidFill>
              </a:rPr>
              <a:t>COPYRIGHT 2020</a:t>
            </a:r>
          </a:p>
        </p:txBody>
      </p:sp>
      <p:sp>
        <p:nvSpPr>
          <p:cNvPr id="14" name="Text Placeholder 9">
            <a:extLst>
              <a:ext uri="{FF2B5EF4-FFF2-40B4-BE49-F238E27FC236}">
                <a16:creationId xmlns:a16="http://schemas.microsoft.com/office/drawing/2014/main" id="{A8B677C2-5834-1F4C-AAC0-866F4F3E844C}"/>
              </a:ext>
            </a:extLst>
          </p:cNvPr>
          <p:cNvSpPr>
            <a:spLocks noGrp="1"/>
          </p:cNvSpPr>
          <p:nvPr>
            <p:ph type="body" sz="quarter" idx="17" hasCustomPrompt="1"/>
          </p:nvPr>
        </p:nvSpPr>
        <p:spPr>
          <a:xfrm>
            <a:off x="-73343" y="6306898"/>
            <a:ext cx="2743200" cy="376237"/>
          </a:xfrm>
        </p:spPr>
        <p:txBody>
          <a:bodyPr/>
          <a:lstStyle>
            <a:lvl1pPr marL="0" indent="0">
              <a:buNone/>
              <a:defRPr sz="1200"/>
            </a:lvl1pPr>
          </a:lstStyle>
          <a:p>
            <a:pPr lvl="0"/>
            <a:r>
              <a:rPr lang="en-US" dirty="0"/>
              <a:t>Source Notes</a:t>
            </a:r>
          </a:p>
        </p:txBody>
      </p:sp>
      <p:sp>
        <p:nvSpPr>
          <p:cNvPr id="17" name="Text Placeholder 8">
            <a:extLst>
              <a:ext uri="{FF2B5EF4-FFF2-40B4-BE49-F238E27FC236}">
                <a16:creationId xmlns:a16="http://schemas.microsoft.com/office/drawing/2014/main" id="{695356E7-EC29-4348-9316-8E66B5219F26}"/>
              </a:ext>
            </a:extLst>
          </p:cNvPr>
          <p:cNvSpPr>
            <a:spLocks noGrp="1"/>
          </p:cNvSpPr>
          <p:nvPr>
            <p:ph type="body" sz="quarter" idx="18" hasCustomPrompt="1"/>
          </p:nvPr>
        </p:nvSpPr>
        <p:spPr>
          <a:xfrm>
            <a:off x="376238" y="1108623"/>
            <a:ext cx="10515600" cy="5111520"/>
          </a:xfrm>
        </p:spPr>
        <p:txBody>
          <a:bodyPr/>
          <a:lstStyle/>
          <a:p>
            <a:pPr lvl="0"/>
            <a:r>
              <a:rPr lang="en-US" dirty="0"/>
              <a:t>Chart</a:t>
            </a:r>
          </a:p>
        </p:txBody>
      </p:sp>
    </p:spTree>
    <p:extLst>
      <p:ext uri="{BB962C8B-B14F-4D97-AF65-F5344CB8AC3E}">
        <p14:creationId xmlns:p14="http://schemas.microsoft.com/office/powerpoint/2010/main" val="2009711988"/>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166793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9698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649982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66481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30838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665461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33914396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250333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232593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27227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845531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7B0328-4E29-274C-835D-C6E30A82BB4C}"/>
              </a:ext>
            </a:extLst>
          </p:cNvPr>
          <p:cNvGrpSpPr/>
          <p:nvPr userDrawn="1"/>
        </p:nvGrpSpPr>
        <p:grpSpPr>
          <a:xfrm>
            <a:off x="5993296" y="2484120"/>
            <a:ext cx="6198704" cy="4343400"/>
            <a:chOff x="5993296" y="2514600"/>
            <a:chExt cx="6198704" cy="4343400"/>
          </a:xfrm>
        </p:grpSpPr>
        <p:pic>
          <p:nvPicPr>
            <p:cNvPr id="3" name="Picture 2">
              <a:extLst>
                <a:ext uri="{FF2B5EF4-FFF2-40B4-BE49-F238E27FC236}">
                  <a16:creationId xmlns:a16="http://schemas.microsoft.com/office/drawing/2014/main" id="{CC6F8571-62C3-4F4C-A54E-92216CD361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8418" b="16339"/>
            <a:stretch/>
          </p:blipFill>
          <p:spPr>
            <a:xfrm>
              <a:off x="6612951" y="2693505"/>
              <a:ext cx="5579049" cy="4164495"/>
            </a:xfrm>
            <a:prstGeom prst="rect">
              <a:avLst/>
            </a:prstGeom>
          </p:spPr>
        </p:pic>
        <p:sp>
          <p:nvSpPr>
            <p:cNvPr id="2" name="Rectangle 1">
              <a:extLst>
                <a:ext uri="{FF2B5EF4-FFF2-40B4-BE49-F238E27FC236}">
                  <a16:creationId xmlns:a16="http://schemas.microsoft.com/office/drawing/2014/main" id="{F9CDED6B-539C-BC4E-81A8-687359D442AC}"/>
                </a:ext>
              </a:extLst>
            </p:cNvPr>
            <p:cNvSpPr/>
            <p:nvPr userDrawn="1"/>
          </p:nvSpPr>
          <p:spPr>
            <a:xfrm>
              <a:off x="5993296" y="2514600"/>
              <a:ext cx="4903304" cy="37771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DC95630-BC68-B84F-ADD1-AA550B3B9297}"/>
              </a:ext>
            </a:extLst>
          </p:cNvPr>
          <p:cNvSpPr txBox="1"/>
          <p:nvPr userDrawn="1"/>
        </p:nvSpPr>
        <p:spPr>
          <a:xfrm>
            <a:off x="-73343" y="6683135"/>
            <a:ext cx="845103" cy="215444"/>
          </a:xfrm>
          <a:prstGeom prst="rect">
            <a:avLst/>
          </a:prstGeom>
          <a:noFill/>
        </p:spPr>
        <p:txBody>
          <a:bodyPr wrap="none" rtlCol="0">
            <a:spAutoFit/>
          </a:bodyPr>
          <a:lstStyle/>
          <a:p>
            <a:r>
              <a:rPr lang="en-US" sz="800" i="1" dirty="0">
                <a:solidFill>
                  <a:schemeClr val="tx1">
                    <a:lumMod val="25000"/>
                    <a:lumOff val="75000"/>
                  </a:schemeClr>
                </a:solidFill>
                <a:latin typeface="GT Walsheim Thin" panose="00000300000000000000" pitchFamily="50" charset="0"/>
              </a:rPr>
              <a:t>© 2022 Zonda</a:t>
            </a:r>
          </a:p>
        </p:txBody>
      </p:sp>
      <p:sp>
        <p:nvSpPr>
          <p:cNvPr id="14" name="Text Placeholder 9">
            <a:extLst>
              <a:ext uri="{FF2B5EF4-FFF2-40B4-BE49-F238E27FC236}">
                <a16:creationId xmlns:a16="http://schemas.microsoft.com/office/drawing/2014/main" id="{A8B677C2-5834-1F4C-AAC0-866F4F3E844C}"/>
              </a:ext>
            </a:extLst>
          </p:cNvPr>
          <p:cNvSpPr>
            <a:spLocks noGrp="1"/>
          </p:cNvSpPr>
          <p:nvPr>
            <p:ph type="body" sz="quarter" idx="17" hasCustomPrompt="1"/>
          </p:nvPr>
        </p:nvSpPr>
        <p:spPr>
          <a:xfrm>
            <a:off x="-73343" y="6306898"/>
            <a:ext cx="2743200" cy="376237"/>
          </a:xfrm>
        </p:spPr>
        <p:txBody>
          <a:bodyPr/>
          <a:lstStyle>
            <a:lvl1pPr marL="0" indent="0">
              <a:buNone/>
              <a:defRPr sz="1200"/>
            </a:lvl1pPr>
          </a:lstStyle>
          <a:p>
            <a:pPr lvl="0"/>
            <a:r>
              <a:rPr lang="en-US" dirty="0"/>
              <a:t>Source Notes</a:t>
            </a:r>
          </a:p>
        </p:txBody>
      </p:sp>
      <p:sp>
        <p:nvSpPr>
          <p:cNvPr id="17" name="Text Placeholder 8">
            <a:extLst>
              <a:ext uri="{FF2B5EF4-FFF2-40B4-BE49-F238E27FC236}">
                <a16:creationId xmlns:a16="http://schemas.microsoft.com/office/drawing/2014/main" id="{695356E7-EC29-4348-9316-8E66B5219F26}"/>
              </a:ext>
            </a:extLst>
          </p:cNvPr>
          <p:cNvSpPr>
            <a:spLocks noGrp="1"/>
          </p:cNvSpPr>
          <p:nvPr>
            <p:ph type="body" sz="quarter" idx="18" hasCustomPrompt="1"/>
          </p:nvPr>
        </p:nvSpPr>
        <p:spPr>
          <a:xfrm>
            <a:off x="376238" y="1108623"/>
            <a:ext cx="10515600" cy="5111520"/>
          </a:xfrm>
        </p:spPr>
        <p:txBody>
          <a:bodyPr/>
          <a:lstStyle/>
          <a:p>
            <a:pPr lvl="0"/>
            <a:r>
              <a:rPr lang="en-US" dirty="0"/>
              <a:t>Chart</a:t>
            </a:r>
          </a:p>
        </p:txBody>
      </p:sp>
      <p:sp>
        <p:nvSpPr>
          <p:cNvPr id="9" name="Title 10">
            <a:extLst>
              <a:ext uri="{FF2B5EF4-FFF2-40B4-BE49-F238E27FC236}">
                <a16:creationId xmlns:a16="http://schemas.microsoft.com/office/drawing/2014/main" id="{6942F591-5D4B-E44E-A224-05D41FC3E2CC}"/>
              </a:ext>
            </a:extLst>
          </p:cNvPr>
          <p:cNvSpPr>
            <a:spLocks noGrp="1"/>
          </p:cNvSpPr>
          <p:nvPr>
            <p:ph type="title"/>
          </p:nvPr>
        </p:nvSpPr>
        <p:spPr>
          <a:xfrm>
            <a:off x="376238" y="701039"/>
            <a:ext cx="10515600" cy="346623"/>
          </a:xfrm>
        </p:spPr>
        <p:txBody>
          <a:bodyPr>
            <a:noAutofit/>
          </a:bodyPr>
          <a:lstStyle>
            <a:lvl1pPr>
              <a:defRPr sz="2800" b="0" i="0">
                <a:latin typeface="PP Woodland Medium" pitchFamily="2" charset="77"/>
              </a:defRPr>
            </a:lvl1pPr>
          </a:lstStyle>
          <a:p>
            <a:r>
              <a:rPr lang="en-US" dirty="0"/>
              <a:t>Click to edit Master title style</a:t>
            </a:r>
          </a:p>
        </p:txBody>
      </p:sp>
    </p:spTree>
    <p:extLst>
      <p:ext uri="{BB962C8B-B14F-4D97-AF65-F5344CB8AC3E}">
        <p14:creationId xmlns:p14="http://schemas.microsoft.com/office/powerpoint/2010/main" val="413709461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5.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2.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32.emf"/><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2.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12.sv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28.sv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59.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2.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3.xml"/><Relationship Id="rId7" Type="http://schemas.openxmlformats.org/officeDocument/2006/relationships/image" Target="../media/image2.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41.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6.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5"/>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317141289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3"/>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4"/>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7.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4" y="4758212"/>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2Q22</a:t>
            </a:r>
          </a:p>
          <a:p>
            <a:pPr marL="0" indent="0" algn="ctr">
              <a:buNone/>
            </a:pPr>
            <a:r>
              <a:rPr lang="en-US" sz="3599" dirty="0"/>
              <a:t>Demographic Report</a:t>
            </a:r>
          </a:p>
        </p:txBody>
      </p:sp>
      <p:grpSp>
        <p:nvGrpSpPr>
          <p:cNvPr id="6" name="Group 5">
            <a:extLst>
              <a:ext uri="{FF2B5EF4-FFF2-40B4-BE49-F238E27FC236}">
                <a16:creationId xmlns:a16="http://schemas.microsoft.com/office/drawing/2014/main" id="{65F99C1E-FC8C-4F8C-B5C3-2FE720E558FA}"/>
              </a:ext>
            </a:extLst>
          </p:cNvPr>
          <p:cNvGrpSpPr/>
          <p:nvPr/>
        </p:nvGrpSpPr>
        <p:grpSpPr>
          <a:xfrm>
            <a:off x="3377119" y="1326916"/>
            <a:ext cx="5421837" cy="2577829"/>
            <a:chOff x="3317133" y="1378253"/>
            <a:chExt cx="5421837" cy="2577829"/>
          </a:xfrm>
        </p:grpSpPr>
        <p:sp>
          <p:nvSpPr>
            <p:cNvPr id="2" name="Content Placeholder 2">
              <a:extLst>
                <a:ext uri="{FF2B5EF4-FFF2-40B4-BE49-F238E27FC236}">
                  <a16:creationId xmlns:a16="http://schemas.microsoft.com/office/drawing/2014/main" id="{9B771B25-0F09-4C2A-8153-1F457B2CD2FF}"/>
                </a:ext>
              </a:extLst>
            </p:cNvPr>
            <p:cNvSpPr txBox="1">
              <a:spLocks/>
            </p:cNvSpPr>
            <p:nvPr/>
          </p:nvSpPr>
          <p:spPr>
            <a:xfrm>
              <a:off x="5894962" y="1378253"/>
              <a:ext cx="2844008" cy="2112209"/>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999" b="1" dirty="0">
                  <a:solidFill>
                    <a:srgbClr val="233A56"/>
                  </a:solidFill>
                </a:rPr>
                <a:t>Eagle Mt.-Saginaw</a:t>
              </a:r>
            </a:p>
            <a:p>
              <a:pPr marL="0" indent="0">
                <a:spcBef>
                  <a:spcPts val="0"/>
                </a:spcBef>
                <a:buNone/>
              </a:pPr>
              <a:r>
                <a:rPr lang="en-US" sz="3999" dirty="0">
                  <a:solidFill>
                    <a:srgbClr val="233A56"/>
                  </a:solidFill>
                </a:rPr>
                <a:t>Independent</a:t>
              </a:r>
            </a:p>
            <a:p>
              <a:pPr marL="0" indent="0">
                <a:spcBef>
                  <a:spcPts val="0"/>
                </a:spcBef>
                <a:buNone/>
              </a:pPr>
              <a:r>
                <a:rPr lang="en-US" sz="3999" dirty="0">
                  <a:solidFill>
                    <a:srgbClr val="233A56"/>
                  </a:solidFill>
                </a:rPr>
                <a:t>School District</a:t>
              </a:r>
            </a:p>
          </p:txBody>
        </p:sp>
        <p:pic>
          <p:nvPicPr>
            <p:cNvPr id="1026" name="Picture 2">
              <a:extLst>
                <a:ext uri="{FF2B5EF4-FFF2-40B4-BE49-F238E27FC236}">
                  <a16:creationId xmlns:a16="http://schemas.microsoft.com/office/drawing/2014/main" id="{6329E88F-9988-42B7-A657-86AF6064A256}"/>
                </a:ext>
              </a:extLst>
            </p:cNvPr>
            <p:cNvPicPr>
              <a:picLocks noChangeAspect="1" noChangeArrowheads="1"/>
            </p:cNvPicPr>
            <p:nvPr/>
          </p:nvPicPr>
          <p:blipFill>
            <a:blip r:embed="rId2"/>
            <a:stretch>
              <a:fillRect/>
            </a:stretch>
          </p:blipFill>
          <p:spPr bwMode="auto">
            <a:xfrm>
              <a:off x="3317133" y="1378253"/>
              <a:ext cx="2577829" cy="2577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183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47C39-003A-4051-ABFD-19EB5BF23EEB}"/>
              </a:ext>
            </a:extLst>
          </p:cNvPr>
          <p:cNvPicPr>
            <a:picLocks noChangeAspect="1"/>
          </p:cNvPicPr>
          <p:nvPr/>
        </p:nvPicPr>
        <p:blipFill>
          <a:blip r:embed="rId3"/>
          <a:stretch>
            <a:fillRect/>
          </a:stretch>
        </p:blipFill>
        <p:spPr>
          <a:xfrm>
            <a:off x="2039059" y="585214"/>
            <a:ext cx="10152941" cy="6272786"/>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noFill/>
        </p:spPr>
        <p:txBody>
          <a:bodyPr/>
          <a:lstStyle/>
          <a:p>
            <a:r>
              <a:rPr lang="en-US" sz="2800" dirty="0"/>
              <a:t>Residential Activity</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304723" y="1450148"/>
            <a:ext cx="2484776" cy="1600438"/>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Bailey Park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465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185 VDL</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$300K-$375K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DR Horton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Bryson Elementary Zone</a:t>
            </a:r>
          </a:p>
        </p:txBody>
      </p:sp>
      <p:cxnSp>
        <p:nvCxnSpPr>
          <p:cNvPr id="5" name="Straight Arrow Connector 4">
            <a:extLst>
              <a:ext uri="{FF2B5EF4-FFF2-40B4-BE49-F238E27FC236}">
                <a16:creationId xmlns:a16="http://schemas.microsoft.com/office/drawing/2014/main" id="{A28B4B79-142E-475C-B53F-FDD92A71B543}"/>
              </a:ext>
            </a:extLst>
          </p:cNvPr>
          <p:cNvCxnSpPr>
            <a:stCxn id="12" idx="3"/>
          </p:cNvCxnSpPr>
          <p:nvPr/>
        </p:nvCxnSpPr>
        <p:spPr>
          <a:xfrm>
            <a:off x="2789499" y="2250367"/>
            <a:ext cx="2858947" cy="66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447B7B-5319-4A3B-BE2A-ABF5F50C4165}"/>
              </a:ext>
            </a:extLst>
          </p:cNvPr>
          <p:cNvCxnSpPr/>
          <p:nvPr/>
        </p:nvCxnSpPr>
        <p:spPr>
          <a:xfrm>
            <a:off x="6267169" y="5126329"/>
            <a:ext cx="2858947" cy="66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3AA5449-68D6-4439-A016-E4A24045FF08}"/>
              </a:ext>
            </a:extLst>
          </p:cNvPr>
          <p:cNvSpPr txBox="1">
            <a:spLocks/>
          </p:cNvSpPr>
          <p:nvPr/>
        </p:nvSpPr>
        <p:spPr>
          <a:xfrm>
            <a:off x="4089644" y="4431903"/>
            <a:ext cx="2484775" cy="138499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Ranch at Duck Creek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361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is underway on all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Ashton Woods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Elkins Elementary Zone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532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53D43-E58B-4768-9870-F4B58088C649}"/>
              </a:ext>
            </a:extLst>
          </p:cNvPr>
          <p:cNvPicPr>
            <a:picLocks noChangeAspect="1"/>
          </p:cNvPicPr>
          <p:nvPr/>
        </p:nvPicPr>
        <p:blipFill>
          <a:blip r:embed="rId3"/>
          <a:stretch>
            <a:fillRect/>
          </a:stretch>
        </p:blipFill>
        <p:spPr>
          <a:xfrm>
            <a:off x="636607" y="730629"/>
            <a:ext cx="11358623" cy="5615307"/>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noFill/>
        </p:spPr>
        <p:txBody>
          <a:bodyPr/>
          <a:lstStyle/>
          <a:p>
            <a:r>
              <a:rPr lang="en-US" sz="2800" dirty="0"/>
              <a:t>Residential Activity</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196770" y="2630765"/>
            <a:ext cx="3687493" cy="138499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Brookville Ranch</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74 VDL</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lots delivered 2Q22</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$400K-$500K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Greenfield </a:t>
            </a:r>
            <a:r>
              <a:rPr lang="en-US" sz="1400" dirty="0">
                <a:solidFill>
                  <a:prstClr val="black"/>
                </a:solidFill>
                <a:latin typeface="Arial" panose="020B0604020202020204" pitchFamily="34" charset="0"/>
                <a:cs typeface="Arial" panose="020B0604020202020204" pitchFamily="34" charset="0"/>
              </a:rPr>
              <a:t>Elementary Zone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735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12</a:t>
            </a:fld>
            <a:endParaRPr lang="en-US" sz="1000"/>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1"/>
            <a:ext cx="6893213" cy="585158"/>
          </a:xfrm>
        </p:spPr>
        <p:txBody>
          <a:bodyPr/>
          <a:lstStyle/>
          <a:p>
            <a:r>
              <a:rPr lang="en-US" sz="2800" dirty="0"/>
              <a:t>One Year Forecast by Campus Comparison</a:t>
            </a:r>
          </a:p>
        </p:txBody>
      </p:sp>
      <p:graphicFrame>
        <p:nvGraphicFramePr>
          <p:cNvPr id="3" name="Table 2">
            <a:extLst>
              <a:ext uri="{FF2B5EF4-FFF2-40B4-BE49-F238E27FC236}">
                <a16:creationId xmlns:a16="http://schemas.microsoft.com/office/drawing/2014/main" id="{1A57017E-CC33-473F-87A9-7123A5827CA8}"/>
              </a:ext>
            </a:extLst>
          </p:cNvPr>
          <p:cNvGraphicFramePr>
            <a:graphicFrameLocks noGrp="1"/>
          </p:cNvGraphicFramePr>
          <p:nvPr>
            <p:extLst>
              <p:ext uri="{D42A27DB-BD31-4B8C-83A1-F6EECF244321}">
                <p14:modId xmlns:p14="http://schemas.microsoft.com/office/powerpoint/2010/main" val="2841732515"/>
              </p:ext>
            </p:extLst>
          </p:nvPr>
        </p:nvGraphicFramePr>
        <p:xfrm>
          <a:off x="551774" y="1299132"/>
          <a:ext cx="4662251" cy="4667109"/>
        </p:xfrm>
        <a:graphic>
          <a:graphicData uri="http://schemas.openxmlformats.org/drawingml/2006/table">
            <a:tbl>
              <a:tblPr/>
              <a:tblGrid>
                <a:gridCol w="2385439">
                  <a:extLst>
                    <a:ext uri="{9D8B030D-6E8A-4147-A177-3AD203B41FA5}">
                      <a16:colId xmlns:a16="http://schemas.microsoft.com/office/drawing/2014/main" val="1079535244"/>
                    </a:ext>
                  </a:extLst>
                </a:gridCol>
                <a:gridCol w="712590">
                  <a:extLst>
                    <a:ext uri="{9D8B030D-6E8A-4147-A177-3AD203B41FA5}">
                      <a16:colId xmlns:a16="http://schemas.microsoft.com/office/drawing/2014/main" val="2083673968"/>
                    </a:ext>
                  </a:extLst>
                </a:gridCol>
                <a:gridCol w="712590">
                  <a:extLst>
                    <a:ext uri="{9D8B030D-6E8A-4147-A177-3AD203B41FA5}">
                      <a16:colId xmlns:a16="http://schemas.microsoft.com/office/drawing/2014/main" val="295043194"/>
                    </a:ext>
                  </a:extLst>
                </a:gridCol>
                <a:gridCol w="851632">
                  <a:extLst>
                    <a:ext uri="{9D8B030D-6E8A-4147-A177-3AD203B41FA5}">
                      <a16:colId xmlns:a16="http://schemas.microsoft.com/office/drawing/2014/main" val="1527657285"/>
                    </a:ext>
                  </a:extLst>
                </a:gridCol>
              </a:tblGrid>
              <a:tr h="225817">
                <a:tc>
                  <a:txBody>
                    <a:bodyPr/>
                    <a:lstStyle/>
                    <a:p>
                      <a:pPr algn="l" fontAlgn="b"/>
                      <a:r>
                        <a:rPr lang="en-US" sz="1200" b="0" i="0" u="none" strike="noStrike">
                          <a:effectLst/>
                          <a:latin typeface="Calibri" panose="020F0502020204030204" pitchFamily="34" charset="0"/>
                        </a:rPr>
                        <a:t> </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2021/22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4294453685"/>
                  </a:ext>
                </a:extLst>
              </a:tr>
              <a:tr h="225817">
                <a:tc>
                  <a:txBody>
                    <a:bodyPr/>
                    <a:lstStyle/>
                    <a:p>
                      <a:pPr algn="ctr" fontAlgn="b"/>
                      <a:r>
                        <a:rPr lang="en-US" sz="1400" b="0" i="0" u="none" strike="noStrike">
                          <a:effectLst/>
                          <a:latin typeface="Calibri" panose="020F0502020204030204" pitchFamily="34" charset="0"/>
                        </a:rPr>
                        <a:t>Campus  </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Projections</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62752647"/>
                  </a:ext>
                </a:extLst>
              </a:tr>
              <a:tr h="221805">
                <a:tc>
                  <a:txBody>
                    <a:bodyPr/>
                    <a:lstStyle/>
                    <a:p>
                      <a:pPr algn="l" fontAlgn="b"/>
                      <a:r>
                        <a:rPr lang="en-US" sz="1200" b="0" i="0" u="none" strike="noStrike">
                          <a:effectLst/>
                          <a:latin typeface="Calibri" panose="020F0502020204030204" pitchFamily="34" charset="0"/>
                        </a:rPr>
                        <a:t>HAFLEY DEVELOPMENT CENTER</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512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378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711378274"/>
                  </a:ext>
                </a:extLst>
              </a:tr>
              <a:tr h="221805">
                <a:tc>
                  <a:txBody>
                    <a:bodyPr/>
                    <a:lstStyle/>
                    <a:p>
                      <a:pPr algn="l" fontAlgn="b"/>
                      <a:r>
                        <a:rPr lang="en-US" sz="1200" b="0" i="0" u="none" strike="noStrike">
                          <a:effectLst/>
                          <a:latin typeface="Calibri" panose="020F0502020204030204" pitchFamily="34" charset="0"/>
                        </a:rPr>
                        <a:t>BRYSON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536</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311431087"/>
                  </a:ext>
                </a:extLst>
              </a:tr>
              <a:tr h="221805">
                <a:tc>
                  <a:txBody>
                    <a:bodyPr/>
                    <a:lstStyle/>
                    <a:p>
                      <a:pPr algn="l" fontAlgn="b"/>
                      <a:r>
                        <a:rPr lang="en-US" sz="1200" b="0" i="0" u="none" strike="noStrike">
                          <a:effectLst/>
                          <a:latin typeface="Calibri" panose="020F0502020204030204" pitchFamily="34" charset="0"/>
                        </a:rPr>
                        <a:t>CHISHOLM RIDGE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661</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491699289"/>
                  </a:ext>
                </a:extLst>
              </a:tr>
              <a:tr h="221805">
                <a:tc>
                  <a:txBody>
                    <a:bodyPr/>
                    <a:lstStyle/>
                    <a:p>
                      <a:pPr algn="l" fontAlgn="b"/>
                      <a:r>
                        <a:rPr lang="en-US" sz="1200" b="0" i="0" u="none" strike="noStrike">
                          <a:effectLst/>
                          <a:latin typeface="Calibri" panose="020F0502020204030204" pitchFamily="34" charset="0"/>
                        </a:rPr>
                        <a:t>COMANCHE SPRINGS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736</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580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822913073"/>
                  </a:ext>
                </a:extLst>
              </a:tr>
              <a:tr h="221805">
                <a:tc>
                  <a:txBody>
                    <a:bodyPr/>
                    <a:lstStyle/>
                    <a:p>
                      <a:pPr algn="l" fontAlgn="b"/>
                      <a:r>
                        <a:rPr lang="en-US" sz="1200" b="0" i="0" u="none" strike="noStrike">
                          <a:effectLst/>
                          <a:latin typeface="Calibri" panose="020F0502020204030204" pitchFamily="34" charset="0"/>
                        </a:rPr>
                        <a:t>COPPER CREEK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464</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157239109"/>
                  </a:ext>
                </a:extLst>
              </a:tr>
              <a:tr h="221805">
                <a:tc>
                  <a:txBody>
                    <a:bodyPr/>
                    <a:lstStyle/>
                    <a:p>
                      <a:pPr algn="l" fontAlgn="b"/>
                      <a:r>
                        <a:rPr lang="en-US" sz="1200" b="0" i="0" u="none" strike="noStrike">
                          <a:effectLst/>
                          <a:latin typeface="Calibri" panose="020F0502020204030204" pitchFamily="34" charset="0"/>
                        </a:rPr>
                        <a:t>DOZIER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666</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663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033875647"/>
                  </a:ext>
                </a:extLst>
              </a:tr>
              <a:tr h="221805">
                <a:tc>
                  <a:txBody>
                    <a:bodyPr/>
                    <a:lstStyle/>
                    <a:p>
                      <a:pPr algn="l" fontAlgn="b"/>
                      <a:r>
                        <a:rPr lang="en-US" sz="1200" b="0" i="0" u="none" strike="noStrike">
                          <a:effectLst/>
                          <a:latin typeface="Calibri" panose="020F0502020204030204" pitchFamily="34" charset="0"/>
                        </a:rPr>
                        <a:t>EAGLE MOUNTAIN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431</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878216882"/>
                  </a:ext>
                </a:extLst>
              </a:tr>
              <a:tr h="221805">
                <a:tc>
                  <a:txBody>
                    <a:bodyPr/>
                    <a:lstStyle/>
                    <a:p>
                      <a:pPr algn="l" fontAlgn="b"/>
                      <a:r>
                        <a:rPr lang="en-US" sz="1200" b="0" i="0" u="none" strike="noStrike">
                          <a:effectLst/>
                          <a:latin typeface="Calibri" panose="020F0502020204030204" pitchFamily="34" charset="0"/>
                        </a:rPr>
                        <a:t>ELKINS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645</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547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440914533"/>
                  </a:ext>
                </a:extLst>
              </a:tr>
              <a:tr h="221805">
                <a:tc>
                  <a:txBody>
                    <a:bodyPr/>
                    <a:lstStyle/>
                    <a:p>
                      <a:pPr algn="l" fontAlgn="b"/>
                      <a:r>
                        <a:rPr lang="en-US" sz="1200" b="0" i="0" u="none" strike="noStrike">
                          <a:effectLst/>
                          <a:latin typeface="Calibri" panose="020F0502020204030204" pitchFamily="34" charset="0"/>
                        </a:rPr>
                        <a:t>GILILLAND ELMENTARY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564</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472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5200077"/>
                  </a:ext>
                </a:extLst>
              </a:tr>
              <a:tr h="221805">
                <a:tc>
                  <a:txBody>
                    <a:bodyPr/>
                    <a:lstStyle/>
                    <a:p>
                      <a:pPr algn="l" fontAlgn="b"/>
                      <a:r>
                        <a:rPr lang="en-US" sz="1200" b="0" i="0" u="none" strike="noStrike">
                          <a:effectLst/>
                          <a:latin typeface="Calibri" panose="020F0502020204030204" pitchFamily="34" charset="0"/>
                        </a:rPr>
                        <a:t>GREENFIELD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779</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746</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4200528622"/>
                  </a:ext>
                </a:extLst>
              </a:tr>
              <a:tr h="221805">
                <a:tc>
                  <a:txBody>
                    <a:bodyPr/>
                    <a:lstStyle/>
                    <a:p>
                      <a:pPr algn="l" fontAlgn="b"/>
                      <a:r>
                        <a:rPr lang="en-US" sz="1200" b="0" i="0" u="none" strike="noStrike">
                          <a:effectLst/>
                          <a:latin typeface="Calibri" panose="020F0502020204030204" pitchFamily="34" charset="0"/>
                        </a:rPr>
                        <a:t>HIGH COUNTRY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600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311180715"/>
                  </a:ext>
                </a:extLst>
              </a:tr>
              <a:tr h="221805">
                <a:tc>
                  <a:txBody>
                    <a:bodyPr/>
                    <a:lstStyle/>
                    <a:p>
                      <a:pPr algn="l" fontAlgn="b"/>
                      <a:r>
                        <a:rPr lang="en-US" sz="1200" b="0" i="0" u="none" strike="noStrike">
                          <a:effectLst/>
                          <a:latin typeface="Calibri" panose="020F0502020204030204" pitchFamily="34" charset="0"/>
                        </a:rPr>
                        <a:t>LAKE COUNTRY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684</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518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091503690"/>
                  </a:ext>
                </a:extLst>
              </a:tr>
              <a:tr h="221805">
                <a:tc>
                  <a:txBody>
                    <a:bodyPr/>
                    <a:lstStyle/>
                    <a:p>
                      <a:pPr algn="l" fontAlgn="b"/>
                      <a:r>
                        <a:rPr lang="en-US" sz="1200" b="0" i="0" u="none" strike="noStrike">
                          <a:effectLst/>
                          <a:latin typeface="Calibri" panose="020F0502020204030204" pitchFamily="34" charset="0"/>
                        </a:rPr>
                        <a:t>LAKE POINTE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713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527900097"/>
                  </a:ext>
                </a:extLst>
              </a:tr>
              <a:tr h="221805">
                <a:tc>
                  <a:txBody>
                    <a:bodyPr/>
                    <a:lstStyle/>
                    <a:p>
                      <a:pPr algn="l" fontAlgn="b"/>
                      <a:r>
                        <a:rPr lang="en-US" sz="1200" b="0" i="0" u="none" strike="noStrike">
                          <a:effectLst/>
                          <a:latin typeface="Calibri" panose="020F0502020204030204" pitchFamily="34" charset="0"/>
                        </a:rPr>
                        <a:t>NORTHBROOK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671</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544</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569</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4031022037"/>
                  </a:ext>
                </a:extLst>
              </a:tr>
              <a:tr h="221805">
                <a:tc>
                  <a:txBody>
                    <a:bodyPr/>
                    <a:lstStyle/>
                    <a:p>
                      <a:pPr algn="l" fontAlgn="b"/>
                      <a:r>
                        <a:rPr lang="en-US" sz="1200" b="0" i="0" u="none" strike="noStrike">
                          <a:effectLst/>
                          <a:latin typeface="Calibri" panose="020F0502020204030204" pitchFamily="34" charset="0"/>
                        </a:rPr>
                        <a:t>PARKVIEW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557</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540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679016231"/>
                  </a:ext>
                </a:extLst>
              </a:tr>
              <a:tr h="221805">
                <a:tc>
                  <a:txBody>
                    <a:bodyPr/>
                    <a:lstStyle/>
                    <a:p>
                      <a:pPr algn="l" fontAlgn="b"/>
                      <a:r>
                        <a:rPr lang="en-US" sz="1200" b="0" i="0" u="none" strike="noStrike">
                          <a:effectLst/>
                          <a:latin typeface="Calibri" panose="020F0502020204030204" pitchFamily="34" charset="0"/>
                        </a:rPr>
                        <a:t>REMINGTON POINT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714</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541</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570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4023413531"/>
                  </a:ext>
                </a:extLst>
              </a:tr>
              <a:tr h="221805">
                <a:tc>
                  <a:txBody>
                    <a:bodyPr/>
                    <a:lstStyle/>
                    <a:p>
                      <a:pPr algn="l" fontAlgn="b"/>
                      <a:r>
                        <a:rPr lang="en-US" sz="1200" b="0" i="0" u="none" strike="noStrike">
                          <a:effectLst/>
                          <a:latin typeface="Calibri" panose="020F0502020204030204" pitchFamily="34" charset="0"/>
                        </a:rPr>
                        <a:t>SAGINAW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423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333</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330</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412891531"/>
                  </a:ext>
                </a:extLst>
              </a:tr>
              <a:tr h="221805">
                <a:tc>
                  <a:txBody>
                    <a:bodyPr/>
                    <a:lstStyle/>
                    <a:p>
                      <a:pPr algn="l" fontAlgn="b"/>
                      <a:r>
                        <a:rPr lang="en-US" sz="1200" b="0" i="0" u="none" strike="noStrike">
                          <a:effectLst/>
                          <a:latin typeface="Calibri" panose="020F0502020204030204" pitchFamily="34" charset="0"/>
                        </a:rPr>
                        <a:t>WILLOW CREEK ELEMENTARY</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662</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598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48277138"/>
                  </a:ext>
                </a:extLst>
              </a:tr>
              <a:tr h="221805">
                <a:tc>
                  <a:txBody>
                    <a:bodyPr/>
                    <a:lstStyle/>
                    <a:p>
                      <a:pPr algn="l" fontAlgn="b"/>
                      <a:r>
                        <a:rPr lang="en-US" sz="1200" b="1" i="0" u="none" strike="noStrike">
                          <a:effectLst/>
                          <a:latin typeface="Calibri" panose="020F0502020204030204" pitchFamily="34" charset="0"/>
                        </a:rPr>
                        <a:t>ELEMENTARY TOTALS</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12,245</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9,976</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10,038</a:t>
                      </a:r>
                    </a:p>
                  </a:txBody>
                  <a:tcPr marL="13047" marR="13047" marT="130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801218557"/>
                  </a:ext>
                </a:extLst>
              </a:tr>
            </a:tbl>
          </a:graphicData>
        </a:graphic>
      </p:graphicFrame>
      <p:graphicFrame>
        <p:nvGraphicFramePr>
          <p:cNvPr id="5" name="Table 4">
            <a:extLst>
              <a:ext uri="{FF2B5EF4-FFF2-40B4-BE49-F238E27FC236}">
                <a16:creationId xmlns:a16="http://schemas.microsoft.com/office/drawing/2014/main" id="{2BA99919-02E2-44CD-A0A5-C72CC03FEA1F}"/>
              </a:ext>
            </a:extLst>
          </p:cNvPr>
          <p:cNvGraphicFramePr>
            <a:graphicFrameLocks noGrp="1"/>
          </p:cNvGraphicFramePr>
          <p:nvPr>
            <p:extLst>
              <p:ext uri="{D42A27DB-BD31-4B8C-83A1-F6EECF244321}">
                <p14:modId xmlns:p14="http://schemas.microsoft.com/office/powerpoint/2010/main" val="3516876414"/>
              </p:ext>
            </p:extLst>
          </p:nvPr>
        </p:nvGraphicFramePr>
        <p:xfrm>
          <a:off x="5940896" y="1299133"/>
          <a:ext cx="4435271" cy="4674192"/>
        </p:xfrm>
        <a:graphic>
          <a:graphicData uri="http://schemas.openxmlformats.org/drawingml/2006/table">
            <a:tbl>
              <a:tblPr/>
              <a:tblGrid>
                <a:gridCol w="2269304">
                  <a:extLst>
                    <a:ext uri="{9D8B030D-6E8A-4147-A177-3AD203B41FA5}">
                      <a16:colId xmlns:a16="http://schemas.microsoft.com/office/drawing/2014/main" val="232338881"/>
                    </a:ext>
                  </a:extLst>
                </a:gridCol>
                <a:gridCol w="677898">
                  <a:extLst>
                    <a:ext uri="{9D8B030D-6E8A-4147-A177-3AD203B41FA5}">
                      <a16:colId xmlns:a16="http://schemas.microsoft.com/office/drawing/2014/main" val="1066162621"/>
                    </a:ext>
                  </a:extLst>
                </a:gridCol>
                <a:gridCol w="677898">
                  <a:extLst>
                    <a:ext uri="{9D8B030D-6E8A-4147-A177-3AD203B41FA5}">
                      <a16:colId xmlns:a16="http://schemas.microsoft.com/office/drawing/2014/main" val="2924759915"/>
                    </a:ext>
                  </a:extLst>
                </a:gridCol>
                <a:gridCol w="810171">
                  <a:extLst>
                    <a:ext uri="{9D8B030D-6E8A-4147-A177-3AD203B41FA5}">
                      <a16:colId xmlns:a16="http://schemas.microsoft.com/office/drawing/2014/main" val="3718797487"/>
                    </a:ext>
                  </a:extLst>
                </a:gridCol>
              </a:tblGrid>
              <a:tr h="214614">
                <a:tc>
                  <a:txBody>
                    <a:bodyPr/>
                    <a:lstStyle/>
                    <a:p>
                      <a:pPr algn="l"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3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Fall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2021/22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4098252742"/>
                  </a:ext>
                </a:extLst>
              </a:tr>
              <a:tr h="214614">
                <a:tc>
                  <a:txBody>
                    <a:bodyPr/>
                    <a:lstStyle/>
                    <a:p>
                      <a:pPr algn="ctr" fontAlgn="b"/>
                      <a:r>
                        <a:rPr lang="en-US" sz="1300" b="0" i="0" u="none" strike="noStrike">
                          <a:effectLst/>
                          <a:latin typeface="Calibri" panose="020F0502020204030204" pitchFamily="34" charset="0"/>
                        </a:rPr>
                        <a:t>Campus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Capacity</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2021/22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Projections</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543726187"/>
                  </a:ext>
                </a:extLst>
              </a:tr>
              <a:tr h="211007">
                <a:tc>
                  <a:txBody>
                    <a:bodyPr/>
                    <a:lstStyle/>
                    <a:p>
                      <a:pPr algn="l" fontAlgn="b"/>
                      <a:r>
                        <a:rPr lang="en-US" sz="1100" b="0" i="0" u="none" strike="noStrike">
                          <a:effectLst/>
                          <a:latin typeface="Calibri" panose="020F0502020204030204" pitchFamily="34" charset="0"/>
                        </a:rPr>
                        <a:t>CREEKVIEW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1,078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829</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757</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824968395"/>
                  </a:ext>
                </a:extLst>
              </a:tr>
              <a:tr h="235831">
                <a:tc>
                  <a:txBody>
                    <a:bodyPr/>
                    <a:lstStyle/>
                    <a:p>
                      <a:pPr algn="l" fontAlgn="b"/>
                      <a:r>
                        <a:rPr lang="en-US" sz="1100" b="0" i="0" u="none" strike="noStrike">
                          <a:effectLst/>
                          <a:latin typeface="Calibri" panose="020F0502020204030204" pitchFamily="34" charset="0"/>
                        </a:rPr>
                        <a:t>HIGHLAND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1,050</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757</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811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133902330"/>
                  </a:ext>
                </a:extLst>
              </a:tr>
              <a:tr h="211007">
                <a:tc>
                  <a:txBody>
                    <a:bodyPr/>
                    <a:lstStyle/>
                    <a:p>
                      <a:pPr algn="l" fontAlgn="b"/>
                      <a:r>
                        <a:rPr lang="en-US" sz="1100" b="0" i="0" u="none" strike="noStrike">
                          <a:effectLst/>
                          <a:latin typeface="Calibri" panose="020F0502020204030204" pitchFamily="34" charset="0"/>
                        </a:rPr>
                        <a:t>PRAIRIE VISTA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1,002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884</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823</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538383658"/>
                  </a:ext>
                </a:extLst>
              </a:tr>
              <a:tr h="211007">
                <a:tc>
                  <a:txBody>
                    <a:bodyPr/>
                    <a:lstStyle/>
                    <a:p>
                      <a:pPr algn="l" fontAlgn="b"/>
                      <a:r>
                        <a:rPr lang="en-US" sz="1100" b="0" i="0" u="none" strike="noStrike">
                          <a:effectLst/>
                          <a:latin typeface="Calibri" panose="020F0502020204030204" pitchFamily="34" charset="0"/>
                        </a:rPr>
                        <a:t>WAYSIDE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1,002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effectLst/>
                          <a:latin typeface="Calibri" panose="020F0502020204030204" pitchFamily="34" charset="0"/>
                        </a:rPr>
                        <a:t>1,055</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998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17613670"/>
                  </a:ext>
                </a:extLst>
              </a:tr>
              <a:tr h="211007">
                <a:tc>
                  <a:txBody>
                    <a:bodyPr/>
                    <a:lstStyle/>
                    <a:p>
                      <a:pPr algn="l" fontAlgn="b"/>
                      <a:r>
                        <a:rPr lang="en-US" sz="1100" b="0" i="0" u="none" strike="noStrike">
                          <a:effectLst/>
                          <a:latin typeface="Calibri" panose="020F0502020204030204" pitchFamily="34" charset="0"/>
                        </a:rPr>
                        <a:t>WILLKIE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1,002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701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755</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517739836"/>
                  </a:ext>
                </a:extLst>
              </a:tr>
              <a:tr h="211007">
                <a:tc>
                  <a:txBody>
                    <a:bodyPr/>
                    <a:lstStyle/>
                    <a:p>
                      <a:pPr algn="l" fontAlgn="b"/>
                      <a:r>
                        <a:rPr lang="en-US" sz="1100" b="0" i="0" u="none" strike="noStrike">
                          <a:effectLst/>
                          <a:latin typeface="Calibri" panose="020F0502020204030204" pitchFamily="34" charset="0"/>
                        </a:rPr>
                        <a:t>MARINE CREEK  MIDDLE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1,200</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1,070</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1,071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821953918"/>
                  </a:ext>
                </a:extLst>
              </a:tr>
              <a:tr h="211007">
                <a:tc>
                  <a:txBody>
                    <a:bodyPr/>
                    <a:lstStyle/>
                    <a:p>
                      <a:pPr algn="l" fontAlgn="b"/>
                      <a:r>
                        <a:rPr lang="en-US" sz="1100" b="1" i="0" u="none" strike="noStrike">
                          <a:effectLst/>
                          <a:latin typeface="Calibri" panose="020F0502020204030204" pitchFamily="34" charset="0"/>
                        </a:rPr>
                        <a:t>MIDDLE SCHOOL TOTALS</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6,334</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5,296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5,215</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185221944"/>
                  </a:ext>
                </a:extLst>
              </a:tr>
              <a:tr h="211007">
                <a:tc>
                  <a:txBody>
                    <a:bodyPr/>
                    <a:lstStyle/>
                    <a:p>
                      <a:pPr algn="l" fontAlgn="b"/>
                      <a:r>
                        <a:rPr lang="en-US" sz="1100" b="0" i="0" u="none" strike="noStrike">
                          <a:effectLst/>
                          <a:latin typeface="Calibri" panose="020F0502020204030204" pitchFamily="34" charset="0"/>
                        </a:rPr>
                        <a:t>Middle School Percent Change</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1.46%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-0.31%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657963518"/>
                  </a:ext>
                </a:extLst>
              </a:tr>
              <a:tr h="211007">
                <a:tc>
                  <a:txBody>
                    <a:bodyPr/>
                    <a:lstStyle/>
                    <a:p>
                      <a:pPr algn="l" fontAlgn="b"/>
                      <a:r>
                        <a:rPr lang="en-US" sz="1100" b="0" i="0" u="none" strike="noStrike">
                          <a:effectLst/>
                          <a:latin typeface="Calibri" panose="020F0502020204030204" pitchFamily="34" charset="0"/>
                        </a:rPr>
                        <a:t>Middle School Absolute Change</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76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422358124"/>
                  </a:ext>
                </a:extLst>
              </a:tr>
              <a:tr h="211007">
                <a:tc>
                  <a:txBody>
                    <a:bodyPr/>
                    <a:lstStyle/>
                    <a:p>
                      <a:pPr algn="l" fontAlgn="b"/>
                      <a:r>
                        <a:rPr lang="en-US" sz="1100" b="0" i="0" u="none" strike="noStrike">
                          <a:effectLst/>
                          <a:latin typeface="Calibri" panose="020F0502020204030204" pitchFamily="34" charset="0"/>
                        </a:rPr>
                        <a:t>BOSWELL HIGH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2,412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2,346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808753929"/>
                  </a:ext>
                </a:extLst>
              </a:tr>
              <a:tr h="211007">
                <a:tc>
                  <a:txBody>
                    <a:bodyPr/>
                    <a:lstStyle/>
                    <a:p>
                      <a:pPr algn="l" fontAlgn="b"/>
                      <a:r>
                        <a:rPr lang="en-US" sz="1100" b="0" i="0" u="none" strike="noStrike">
                          <a:effectLst/>
                          <a:latin typeface="Calibri" panose="020F0502020204030204" pitchFamily="34" charset="0"/>
                        </a:rPr>
                        <a:t>SAGINAW HIGH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2,164</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2,169</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834198294"/>
                  </a:ext>
                </a:extLst>
              </a:tr>
              <a:tr h="211007">
                <a:tc>
                  <a:txBody>
                    <a:bodyPr/>
                    <a:lstStyle/>
                    <a:p>
                      <a:pPr algn="l" fontAlgn="b"/>
                      <a:r>
                        <a:rPr lang="en-US" sz="1100" b="0" i="0" u="none" strike="noStrike">
                          <a:effectLst/>
                          <a:latin typeface="Calibri" panose="020F0502020204030204" pitchFamily="34" charset="0"/>
                        </a:rPr>
                        <a:t>CHISHOLM TRAIL HIGH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2,364</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2,397</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936944178"/>
                  </a:ext>
                </a:extLst>
              </a:tr>
              <a:tr h="211007">
                <a:tc>
                  <a:txBody>
                    <a:bodyPr/>
                    <a:lstStyle/>
                    <a:p>
                      <a:pPr algn="l" fontAlgn="b"/>
                      <a:r>
                        <a:rPr lang="en-US" sz="1100" b="0" i="0" u="none" strike="noStrike">
                          <a:effectLst/>
                          <a:latin typeface="Calibri" panose="020F0502020204030204" pitchFamily="34" charset="0"/>
                        </a:rPr>
                        <a:t>WATSON HIGH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effectLst/>
                          <a:latin typeface="Calibri" panose="020F0502020204030204" pitchFamily="34" charset="0"/>
                        </a:rPr>
                        <a:t>108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104</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238254089"/>
                  </a:ext>
                </a:extLst>
              </a:tr>
              <a:tr h="211007">
                <a:tc>
                  <a:txBody>
                    <a:bodyPr/>
                    <a:lstStyle/>
                    <a:p>
                      <a:pPr algn="l" fontAlgn="b"/>
                      <a:r>
                        <a:rPr lang="en-US" sz="1100" b="1" i="0" u="none" strike="noStrike">
                          <a:effectLst/>
                          <a:latin typeface="Calibri" panose="020F0502020204030204" pitchFamily="34" charset="0"/>
                        </a:rPr>
                        <a:t>HIGH SCHOOL TOTALS</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7,048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7,016</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624609707"/>
                  </a:ext>
                </a:extLst>
              </a:tr>
              <a:tr h="211007">
                <a:tc>
                  <a:txBody>
                    <a:bodyPr/>
                    <a:lstStyle/>
                    <a:p>
                      <a:pPr algn="l" fontAlgn="b"/>
                      <a:r>
                        <a:rPr lang="en-US" sz="1100" b="0" i="0" u="none" strike="noStrike">
                          <a:effectLst/>
                          <a:latin typeface="Calibri" panose="020F0502020204030204" pitchFamily="34" charset="0"/>
                        </a:rPr>
                        <a:t>High School Percent Change</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6.05%</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5.38%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825266194"/>
                  </a:ext>
                </a:extLst>
              </a:tr>
              <a:tr h="211007">
                <a:tc>
                  <a:txBody>
                    <a:bodyPr/>
                    <a:lstStyle/>
                    <a:p>
                      <a:pPr algn="l" fontAlgn="b"/>
                      <a:r>
                        <a:rPr lang="en-US" sz="1100" b="0" i="0" u="none" strike="noStrike">
                          <a:effectLst/>
                          <a:latin typeface="Calibri" panose="020F0502020204030204" pitchFamily="34" charset="0"/>
                        </a:rPr>
                        <a:t>High School Absolute Change</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100" b="0" i="0" u="none" strike="noStrike">
                          <a:effectLst/>
                          <a:latin typeface="Calibri" panose="020F0502020204030204" pitchFamily="34" charset="0"/>
                        </a:rPr>
                        <a:t>402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358</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169512155"/>
                  </a:ext>
                </a:extLst>
              </a:tr>
              <a:tr h="211007">
                <a:tc>
                  <a:txBody>
                    <a:bodyPr/>
                    <a:lstStyle/>
                    <a:p>
                      <a:pPr algn="l" fontAlgn="b"/>
                      <a:r>
                        <a:rPr lang="en-US" sz="1100" b="0" i="0" u="none" strike="noStrike">
                          <a:effectLst/>
                          <a:latin typeface="Calibri" panose="020F0502020204030204" pitchFamily="34" charset="0"/>
                        </a:rPr>
                        <a:t>TARRANT COUNTY JJAEP</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Calibri" panose="020F0502020204030204" pitchFamily="34" charset="0"/>
                        </a:rPr>
                        <a:t>0</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689545989"/>
                  </a:ext>
                </a:extLst>
              </a:tr>
              <a:tr h="211007">
                <a:tc>
                  <a:txBody>
                    <a:bodyPr/>
                    <a:lstStyle/>
                    <a:p>
                      <a:pPr algn="l" fontAlgn="b"/>
                      <a:r>
                        <a:rPr lang="en-US" sz="1100" b="0" i="0" u="none" strike="noStrike">
                          <a:effectLst/>
                          <a:latin typeface="Calibri" panose="020F0502020204030204" pitchFamily="34" charset="0"/>
                        </a:rPr>
                        <a:t>ALTERNATIVE DISCIPLINE SCHOOL</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Calibri" panose="020F0502020204030204" pitchFamily="34" charset="0"/>
                        </a:rPr>
                        <a:t>13</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917410552"/>
                  </a:ext>
                </a:extLst>
              </a:tr>
              <a:tr h="211007">
                <a:tc>
                  <a:txBody>
                    <a:bodyPr/>
                    <a:lstStyle/>
                    <a:p>
                      <a:pPr algn="l" fontAlgn="b"/>
                      <a:r>
                        <a:rPr lang="en-US" sz="1100" b="1" i="0" u="none" strike="noStrike">
                          <a:effectLst/>
                          <a:latin typeface="Calibri" panose="020F0502020204030204" pitchFamily="34" charset="0"/>
                        </a:rPr>
                        <a:t>ALTERNATIVE SCHOOL TOTALS</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13</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effectLst/>
                          <a:latin typeface="Calibri" panose="020F0502020204030204" pitchFamily="34" charset="0"/>
                        </a:rPr>
                        <a:t>12</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3083517890"/>
                  </a:ext>
                </a:extLst>
              </a:tr>
              <a:tr h="211007">
                <a:tc>
                  <a:txBody>
                    <a:bodyPr/>
                    <a:lstStyle/>
                    <a:p>
                      <a:pPr algn="l" fontAlgn="b"/>
                      <a:r>
                        <a:rPr lang="en-US" sz="1100" b="1" i="0" u="none" strike="noStrike">
                          <a:effectLst/>
                          <a:latin typeface="Calibri" panose="020F0502020204030204" pitchFamily="34" charset="0"/>
                        </a:rPr>
                        <a:t>DISTRICT TOTALS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0" i="0" u="none" strike="noStrike">
                          <a:effectLst/>
                          <a:latin typeface="Calibri" panose="020F0502020204030204" pitchFamily="34" charset="0"/>
                        </a:rPr>
                        <a:t> </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100" b="1" i="0" u="none" strike="noStrike">
                          <a:effectLst/>
                          <a:latin typeface="Calibri" panose="020F0502020204030204" pitchFamily="34" charset="0"/>
                        </a:rPr>
                        <a:t>22,333</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dirty="0">
                          <a:effectLst/>
                          <a:latin typeface="Calibri" panose="020F0502020204030204" pitchFamily="34" charset="0"/>
                        </a:rPr>
                        <a:t>22,281</a:t>
                      </a:r>
                    </a:p>
                  </a:txBody>
                  <a:tcPr marL="12413" marR="12413" marT="12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156528656"/>
                  </a:ext>
                </a:extLst>
              </a:tr>
            </a:tbl>
          </a:graphicData>
        </a:graphic>
      </p:graphicFrame>
    </p:spTree>
    <p:extLst>
      <p:ext uri="{BB962C8B-B14F-4D97-AF65-F5344CB8AC3E}">
        <p14:creationId xmlns:p14="http://schemas.microsoft.com/office/powerpoint/2010/main" val="121097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13</a:t>
            </a:fld>
            <a:endParaRPr lang="en-US" sz="1000"/>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9956858" y="5778666"/>
            <a:ext cx="20277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largest grade per year</a:t>
            </a:r>
          </a:p>
          <a:p>
            <a:pPr algn="r" defTabSz="457109"/>
            <a:r>
              <a:rPr lang="en-US" altLang="en-US" sz="800" i="1" dirty="0">
                <a:solidFill>
                  <a:srgbClr val="000000"/>
                </a:solidFill>
                <a:latin typeface="Calibri" panose="020F0502020204030204" pitchFamily="34" charset="0"/>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Grade Level</a:t>
            </a:r>
          </a:p>
        </p:txBody>
      </p:sp>
      <p:graphicFrame>
        <p:nvGraphicFramePr>
          <p:cNvPr id="4" name="Table 3">
            <a:extLst>
              <a:ext uri="{FF2B5EF4-FFF2-40B4-BE49-F238E27FC236}">
                <a16:creationId xmlns:a16="http://schemas.microsoft.com/office/drawing/2014/main" id="{8E0E0B7E-D791-46C3-A53A-537A051AF589}"/>
              </a:ext>
            </a:extLst>
          </p:cNvPr>
          <p:cNvGraphicFramePr>
            <a:graphicFrameLocks noGrp="1"/>
          </p:cNvGraphicFramePr>
          <p:nvPr>
            <p:extLst>
              <p:ext uri="{D42A27DB-BD31-4B8C-83A1-F6EECF244321}">
                <p14:modId xmlns:p14="http://schemas.microsoft.com/office/powerpoint/2010/main" val="3052431541"/>
              </p:ext>
            </p:extLst>
          </p:nvPr>
        </p:nvGraphicFramePr>
        <p:xfrm>
          <a:off x="244816" y="1313234"/>
          <a:ext cx="11739811" cy="4465437"/>
        </p:xfrm>
        <a:graphic>
          <a:graphicData uri="http://schemas.openxmlformats.org/drawingml/2006/table">
            <a:tbl>
              <a:tblPr/>
              <a:tblGrid>
                <a:gridCol w="868615">
                  <a:extLst>
                    <a:ext uri="{9D8B030D-6E8A-4147-A177-3AD203B41FA5}">
                      <a16:colId xmlns:a16="http://schemas.microsoft.com/office/drawing/2014/main" val="2841821207"/>
                    </a:ext>
                  </a:extLst>
                </a:gridCol>
                <a:gridCol w="590658">
                  <a:extLst>
                    <a:ext uri="{9D8B030D-6E8A-4147-A177-3AD203B41FA5}">
                      <a16:colId xmlns:a16="http://schemas.microsoft.com/office/drawing/2014/main" val="2136021826"/>
                    </a:ext>
                  </a:extLst>
                </a:gridCol>
                <a:gridCol w="590658">
                  <a:extLst>
                    <a:ext uri="{9D8B030D-6E8A-4147-A177-3AD203B41FA5}">
                      <a16:colId xmlns:a16="http://schemas.microsoft.com/office/drawing/2014/main" val="2009662694"/>
                    </a:ext>
                  </a:extLst>
                </a:gridCol>
                <a:gridCol w="590658">
                  <a:extLst>
                    <a:ext uri="{9D8B030D-6E8A-4147-A177-3AD203B41FA5}">
                      <a16:colId xmlns:a16="http://schemas.microsoft.com/office/drawing/2014/main" val="2766525974"/>
                    </a:ext>
                  </a:extLst>
                </a:gridCol>
                <a:gridCol w="590658">
                  <a:extLst>
                    <a:ext uri="{9D8B030D-6E8A-4147-A177-3AD203B41FA5}">
                      <a16:colId xmlns:a16="http://schemas.microsoft.com/office/drawing/2014/main" val="1534856154"/>
                    </a:ext>
                  </a:extLst>
                </a:gridCol>
                <a:gridCol w="590658">
                  <a:extLst>
                    <a:ext uri="{9D8B030D-6E8A-4147-A177-3AD203B41FA5}">
                      <a16:colId xmlns:a16="http://schemas.microsoft.com/office/drawing/2014/main" val="844609154"/>
                    </a:ext>
                  </a:extLst>
                </a:gridCol>
                <a:gridCol w="590658">
                  <a:extLst>
                    <a:ext uri="{9D8B030D-6E8A-4147-A177-3AD203B41FA5}">
                      <a16:colId xmlns:a16="http://schemas.microsoft.com/office/drawing/2014/main" val="1718126329"/>
                    </a:ext>
                  </a:extLst>
                </a:gridCol>
                <a:gridCol w="590658">
                  <a:extLst>
                    <a:ext uri="{9D8B030D-6E8A-4147-A177-3AD203B41FA5}">
                      <a16:colId xmlns:a16="http://schemas.microsoft.com/office/drawing/2014/main" val="2812751385"/>
                    </a:ext>
                  </a:extLst>
                </a:gridCol>
                <a:gridCol w="590658">
                  <a:extLst>
                    <a:ext uri="{9D8B030D-6E8A-4147-A177-3AD203B41FA5}">
                      <a16:colId xmlns:a16="http://schemas.microsoft.com/office/drawing/2014/main" val="1823613334"/>
                    </a:ext>
                  </a:extLst>
                </a:gridCol>
                <a:gridCol w="590658">
                  <a:extLst>
                    <a:ext uri="{9D8B030D-6E8A-4147-A177-3AD203B41FA5}">
                      <a16:colId xmlns:a16="http://schemas.microsoft.com/office/drawing/2014/main" val="2883362180"/>
                    </a:ext>
                  </a:extLst>
                </a:gridCol>
                <a:gridCol w="590658">
                  <a:extLst>
                    <a:ext uri="{9D8B030D-6E8A-4147-A177-3AD203B41FA5}">
                      <a16:colId xmlns:a16="http://schemas.microsoft.com/office/drawing/2014/main" val="3133776397"/>
                    </a:ext>
                  </a:extLst>
                </a:gridCol>
                <a:gridCol w="590658">
                  <a:extLst>
                    <a:ext uri="{9D8B030D-6E8A-4147-A177-3AD203B41FA5}">
                      <a16:colId xmlns:a16="http://schemas.microsoft.com/office/drawing/2014/main" val="1995078858"/>
                    </a:ext>
                  </a:extLst>
                </a:gridCol>
                <a:gridCol w="590658">
                  <a:extLst>
                    <a:ext uri="{9D8B030D-6E8A-4147-A177-3AD203B41FA5}">
                      <a16:colId xmlns:a16="http://schemas.microsoft.com/office/drawing/2014/main" val="2747793187"/>
                    </a:ext>
                  </a:extLst>
                </a:gridCol>
                <a:gridCol w="590658">
                  <a:extLst>
                    <a:ext uri="{9D8B030D-6E8A-4147-A177-3AD203B41FA5}">
                      <a16:colId xmlns:a16="http://schemas.microsoft.com/office/drawing/2014/main" val="2079614036"/>
                    </a:ext>
                  </a:extLst>
                </a:gridCol>
                <a:gridCol w="590658">
                  <a:extLst>
                    <a:ext uri="{9D8B030D-6E8A-4147-A177-3AD203B41FA5}">
                      <a16:colId xmlns:a16="http://schemas.microsoft.com/office/drawing/2014/main" val="106626367"/>
                    </a:ext>
                  </a:extLst>
                </a:gridCol>
                <a:gridCol w="590658">
                  <a:extLst>
                    <a:ext uri="{9D8B030D-6E8A-4147-A177-3AD203B41FA5}">
                      <a16:colId xmlns:a16="http://schemas.microsoft.com/office/drawing/2014/main" val="4238275257"/>
                    </a:ext>
                  </a:extLst>
                </a:gridCol>
                <a:gridCol w="590658">
                  <a:extLst>
                    <a:ext uri="{9D8B030D-6E8A-4147-A177-3AD203B41FA5}">
                      <a16:colId xmlns:a16="http://schemas.microsoft.com/office/drawing/2014/main" val="2239741723"/>
                    </a:ext>
                  </a:extLst>
                </a:gridCol>
                <a:gridCol w="710334">
                  <a:extLst>
                    <a:ext uri="{9D8B030D-6E8A-4147-A177-3AD203B41FA5}">
                      <a16:colId xmlns:a16="http://schemas.microsoft.com/office/drawing/2014/main" val="19883846"/>
                    </a:ext>
                  </a:extLst>
                </a:gridCol>
                <a:gridCol w="710334">
                  <a:extLst>
                    <a:ext uri="{9D8B030D-6E8A-4147-A177-3AD203B41FA5}">
                      <a16:colId xmlns:a16="http://schemas.microsoft.com/office/drawing/2014/main" val="1427881959"/>
                    </a:ext>
                  </a:extLst>
                </a:gridCol>
              </a:tblGrid>
              <a:tr h="538932">
                <a:tc>
                  <a:txBody>
                    <a:bodyPr/>
                    <a:lstStyle/>
                    <a:p>
                      <a:pPr algn="l"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PK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11th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9064675"/>
                  </a:ext>
                </a:extLst>
              </a:tr>
              <a:tr h="261767">
                <a:tc>
                  <a:txBody>
                    <a:bodyPr/>
                    <a:lstStyle/>
                    <a:p>
                      <a:pPr algn="ctr" fontAlgn="b"/>
                      <a:r>
                        <a:rPr lang="en-US" sz="1400" b="0" i="0" u="none" strike="noStrike">
                          <a:effectLst/>
                          <a:latin typeface="Calibri" panose="020F050202020403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1,467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19,317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393353"/>
                  </a:ext>
                </a:extLst>
              </a:tr>
              <a:tr h="261767">
                <a:tc>
                  <a:txBody>
                    <a:bodyPr/>
                    <a:lstStyle/>
                    <a:p>
                      <a:pPr algn="ctr" fontAlgn="b"/>
                      <a:r>
                        <a:rPr lang="en-US" sz="1400" b="0" i="0" u="none" strike="noStrike">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20334"/>
                  </a:ext>
                </a:extLst>
              </a:tr>
              <a:tr h="261767">
                <a:tc>
                  <a:txBody>
                    <a:bodyPr/>
                    <a:lstStyle/>
                    <a:p>
                      <a:pPr algn="ctr" fontAlgn="b"/>
                      <a:r>
                        <a:rPr lang="en-US" sz="1400" b="0" i="0" u="none" strike="noStrike">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21,024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979870"/>
                  </a:ext>
                </a:extLst>
              </a:tr>
              <a:tr h="261767">
                <a:tc>
                  <a:txBody>
                    <a:bodyPr/>
                    <a:lstStyle/>
                    <a:p>
                      <a:pPr algn="ctr" fontAlgn="b"/>
                      <a:r>
                        <a:rPr lang="en-US" sz="14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342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21,245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81336"/>
                  </a:ext>
                </a:extLst>
              </a:tr>
              <a:tr h="261767">
                <a:tc>
                  <a:txBody>
                    <a:bodyPr/>
                    <a:lstStyle/>
                    <a:p>
                      <a:pPr algn="ctr" fontAlgn="b"/>
                      <a:r>
                        <a:rPr lang="en-US" sz="14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1,477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56814436"/>
                  </a:ext>
                </a:extLst>
              </a:tr>
              <a:tr h="261767">
                <a:tc>
                  <a:txBody>
                    <a:bodyPr/>
                    <a:lstStyle/>
                    <a:p>
                      <a:pPr algn="ctr" fontAlgn="b"/>
                      <a:r>
                        <a:rPr lang="en-US" sz="14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671270505"/>
                  </a:ext>
                </a:extLst>
              </a:tr>
              <a:tr h="261767">
                <a:tc>
                  <a:txBody>
                    <a:bodyPr/>
                    <a:lstStyle/>
                    <a:p>
                      <a:pPr algn="ctr" fontAlgn="b"/>
                      <a:r>
                        <a:rPr lang="en-US" sz="14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71371526"/>
                  </a:ext>
                </a:extLst>
              </a:tr>
              <a:tr h="261767">
                <a:tc>
                  <a:txBody>
                    <a:bodyPr/>
                    <a:lstStyle/>
                    <a:p>
                      <a:pPr algn="ctr" fontAlgn="b"/>
                      <a:r>
                        <a:rPr lang="en-US" sz="14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25,530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61368071"/>
                  </a:ext>
                </a:extLst>
              </a:tr>
              <a:tr h="261767">
                <a:tc>
                  <a:txBody>
                    <a:bodyPr/>
                    <a:lstStyle/>
                    <a:p>
                      <a:pPr algn="ctr" fontAlgn="b"/>
                      <a:r>
                        <a:rPr lang="en-US" sz="14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55001357"/>
                  </a:ext>
                </a:extLst>
              </a:tr>
              <a:tr h="261767">
                <a:tc>
                  <a:txBody>
                    <a:bodyPr/>
                    <a:lstStyle/>
                    <a:p>
                      <a:pPr algn="ctr" fontAlgn="b"/>
                      <a:r>
                        <a:rPr lang="en-US" sz="14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398482917"/>
                  </a:ext>
                </a:extLst>
              </a:tr>
              <a:tr h="261767">
                <a:tc>
                  <a:txBody>
                    <a:bodyPr/>
                    <a:lstStyle/>
                    <a:p>
                      <a:pPr algn="ctr" fontAlgn="b"/>
                      <a:r>
                        <a:rPr lang="en-US" sz="14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68911296"/>
                  </a:ext>
                </a:extLst>
              </a:tr>
              <a:tr h="261767">
                <a:tc>
                  <a:txBody>
                    <a:bodyPr/>
                    <a:lstStyle/>
                    <a:p>
                      <a:pPr algn="ctr" fontAlgn="b"/>
                      <a:r>
                        <a:rPr lang="en-US" sz="14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28,673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046206342"/>
                  </a:ext>
                </a:extLst>
              </a:tr>
              <a:tr h="261767">
                <a:tc>
                  <a:txBody>
                    <a:bodyPr/>
                    <a:lstStyle/>
                    <a:p>
                      <a:pPr algn="ctr" fontAlgn="b"/>
                      <a:r>
                        <a:rPr lang="en-US" sz="14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29,532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527032667"/>
                  </a:ext>
                </a:extLst>
              </a:tr>
              <a:tr h="261767">
                <a:tc>
                  <a:txBody>
                    <a:bodyPr/>
                    <a:lstStyle/>
                    <a:p>
                      <a:pPr algn="ctr" fontAlgn="b"/>
                      <a:r>
                        <a:rPr lang="en-US" sz="14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30,253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180986325"/>
                  </a:ext>
                </a:extLst>
              </a:tr>
              <a:tr h="261767">
                <a:tc>
                  <a:txBody>
                    <a:bodyPr/>
                    <a:lstStyle/>
                    <a:p>
                      <a:pPr algn="ctr" fontAlgn="b"/>
                      <a:r>
                        <a:rPr lang="en-US" sz="14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dirty="0">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18457394"/>
                  </a:ext>
                </a:extLst>
              </a:tr>
            </a:tbl>
          </a:graphicData>
        </a:graphic>
      </p:graphicFrame>
    </p:spTree>
    <p:extLst>
      <p:ext uri="{BB962C8B-B14F-4D97-AF65-F5344CB8AC3E}">
        <p14:creationId xmlns:p14="http://schemas.microsoft.com/office/powerpoint/2010/main" val="170715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14</a:t>
            </a:fld>
            <a:endParaRPr lang="en-US" sz="1000"/>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9496970" y="6223256"/>
            <a:ext cx="20277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over 105% capacity</a:t>
            </a:r>
          </a:p>
          <a:p>
            <a:pPr algn="r" defTabSz="457109"/>
            <a:r>
              <a:rPr lang="en-US" altLang="en-US" sz="800" i="1" dirty="0">
                <a:solidFill>
                  <a:srgbClr val="000000"/>
                </a:solidFill>
                <a:latin typeface="Calibri" panose="020F0502020204030204" pitchFamily="34" charset="0"/>
              </a:rPr>
              <a:t>Green box = within 5% capacity</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Elementary Campus</a:t>
            </a:r>
          </a:p>
        </p:txBody>
      </p:sp>
      <p:graphicFrame>
        <p:nvGraphicFramePr>
          <p:cNvPr id="4" name="Table 3">
            <a:extLst>
              <a:ext uri="{FF2B5EF4-FFF2-40B4-BE49-F238E27FC236}">
                <a16:creationId xmlns:a16="http://schemas.microsoft.com/office/drawing/2014/main" id="{94A0A407-F854-48BB-B524-7CC31F28F372}"/>
              </a:ext>
            </a:extLst>
          </p:cNvPr>
          <p:cNvGraphicFramePr>
            <a:graphicFrameLocks noGrp="1"/>
          </p:cNvGraphicFramePr>
          <p:nvPr>
            <p:extLst>
              <p:ext uri="{D42A27DB-BD31-4B8C-83A1-F6EECF244321}">
                <p14:modId xmlns:p14="http://schemas.microsoft.com/office/powerpoint/2010/main" val="1248496714"/>
              </p:ext>
            </p:extLst>
          </p:nvPr>
        </p:nvGraphicFramePr>
        <p:xfrm>
          <a:off x="578523" y="971837"/>
          <a:ext cx="11055762" cy="5251429"/>
        </p:xfrm>
        <a:graphic>
          <a:graphicData uri="http://schemas.openxmlformats.org/drawingml/2006/table">
            <a:tbl>
              <a:tblPr/>
              <a:tblGrid>
                <a:gridCol w="2486526">
                  <a:extLst>
                    <a:ext uri="{9D8B030D-6E8A-4147-A177-3AD203B41FA5}">
                      <a16:colId xmlns:a16="http://schemas.microsoft.com/office/drawing/2014/main" val="3461857011"/>
                    </a:ext>
                  </a:extLst>
                </a:gridCol>
                <a:gridCol w="742788">
                  <a:extLst>
                    <a:ext uri="{9D8B030D-6E8A-4147-A177-3AD203B41FA5}">
                      <a16:colId xmlns:a16="http://schemas.microsoft.com/office/drawing/2014/main" val="3274124092"/>
                    </a:ext>
                  </a:extLst>
                </a:gridCol>
                <a:gridCol w="742788">
                  <a:extLst>
                    <a:ext uri="{9D8B030D-6E8A-4147-A177-3AD203B41FA5}">
                      <a16:colId xmlns:a16="http://schemas.microsoft.com/office/drawing/2014/main" val="156022867"/>
                    </a:ext>
                  </a:extLst>
                </a:gridCol>
                <a:gridCol w="742788">
                  <a:extLst>
                    <a:ext uri="{9D8B030D-6E8A-4147-A177-3AD203B41FA5}">
                      <a16:colId xmlns:a16="http://schemas.microsoft.com/office/drawing/2014/main" val="341904350"/>
                    </a:ext>
                  </a:extLst>
                </a:gridCol>
                <a:gridCol w="742788">
                  <a:extLst>
                    <a:ext uri="{9D8B030D-6E8A-4147-A177-3AD203B41FA5}">
                      <a16:colId xmlns:a16="http://schemas.microsoft.com/office/drawing/2014/main" val="3278968375"/>
                    </a:ext>
                  </a:extLst>
                </a:gridCol>
                <a:gridCol w="742788">
                  <a:extLst>
                    <a:ext uri="{9D8B030D-6E8A-4147-A177-3AD203B41FA5}">
                      <a16:colId xmlns:a16="http://schemas.microsoft.com/office/drawing/2014/main" val="15205445"/>
                    </a:ext>
                  </a:extLst>
                </a:gridCol>
                <a:gridCol w="742788">
                  <a:extLst>
                    <a:ext uri="{9D8B030D-6E8A-4147-A177-3AD203B41FA5}">
                      <a16:colId xmlns:a16="http://schemas.microsoft.com/office/drawing/2014/main" val="2760251177"/>
                    </a:ext>
                  </a:extLst>
                </a:gridCol>
                <a:gridCol w="742788">
                  <a:extLst>
                    <a:ext uri="{9D8B030D-6E8A-4147-A177-3AD203B41FA5}">
                      <a16:colId xmlns:a16="http://schemas.microsoft.com/office/drawing/2014/main" val="3044049737"/>
                    </a:ext>
                  </a:extLst>
                </a:gridCol>
                <a:gridCol w="706554">
                  <a:extLst>
                    <a:ext uri="{9D8B030D-6E8A-4147-A177-3AD203B41FA5}">
                      <a16:colId xmlns:a16="http://schemas.microsoft.com/office/drawing/2014/main" val="3964122081"/>
                    </a:ext>
                  </a:extLst>
                </a:gridCol>
                <a:gridCol w="706554">
                  <a:extLst>
                    <a:ext uri="{9D8B030D-6E8A-4147-A177-3AD203B41FA5}">
                      <a16:colId xmlns:a16="http://schemas.microsoft.com/office/drawing/2014/main" val="3509971743"/>
                    </a:ext>
                  </a:extLst>
                </a:gridCol>
                <a:gridCol w="652204">
                  <a:extLst>
                    <a:ext uri="{9D8B030D-6E8A-4147-A177-3AD203B41FA5}">
                      <a16:colId xmlns:a16="http://schemas.microsoft.com/office/drawing/2014/main" val="870180221"/>
                    </a:ext>
                  </a:extLst>
                </a:gridCol>
                <a:gridCol w="652204">
                  <a:extLst>
                    <a:ext uri="{9D8B030D-6E8A-4147-A177-3AD203B41FA5}">
                      <a16:colId xmlns:a16="http://schemas.microsoft.com/office/drawing/2014/main" val="3155600896"/>
                    </a:ext>
                  </a:extLst>
                </a:gridCol>
                <a:gridCol w="652204">
                  <a:extLst>
                    <a:ext uri="{9D8B030D-6E8A-4147-A177-3AD203B41FA5}">
                      <a16:colId xmlns:a16="http://schemas.microsoft.com/office/drawing/2014/main" val="1789258616"/>
                    </a:ext>
                  </a:extLst>
                </a:gridCol>
              </a:tblGrid>
              <a:tr h="228323">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4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9755869"/>
                  </a:ext>
                </a:extLst>
              </a:tr>
              <a:tr h="228323">
                <a:tc>
                  <a:txBody>
                    <a:bodyPr/>
                    <a:lstStyle/>
                    <a:p>
                      <a:pPr algn="ctr" fontAlgn="b"/>
                      <a:r>
                        <a:rPr lang="en-US" sz="14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07661193"/>
                  </a:ext>
                </a:extLst>
              </a:tr>
              <a:tr h="228323">
                <a:tc>
                  <a:txBody>
                    <a:bodyPr/>
                    <a:lstStyle/>
                    <a:p>
                      <a:pPr algn="l" fontAlgn="b"/>
                      <a:r>
                        <a:rPr lang="en-US" sz="1200" b="0" i="0" u="none" strike="noStrike">
                          <a:effectLst/>
                          <a:latin typeface="Calibri" panose="020F0502020204030204" pitchFamily="34" charset="0"/>
                        </a:rPr>
                        <a:t>HAFLEY DEVELOPMENT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75206758"/>
                  </a:ext>
                </a:extLst>
              </a:tr>
              <a:tr h="228323">
                <a:tc>
                  <a:txBody>
                    <a:bodyPr/>
                    <a:lstStyle/>
                    <a:p>
                      <a:pPr algn="l" fontAlgn="b"/>
                      <a:r>
                        <a:rPr lang="en-US" sz="1200" b="0" i="0" u="none" strike="noStrike">
                          <a:effectLst/>
                          <a:latin typeface="Calibri" panose="020F0502020204030204" pitchFamily="34" charset="0"/>
                        </a:rPr>
                        <a:t>BRYSON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42060469"/>
                  </a:ext>
                </a:extLst>
              </a:tr>
              <a:tr h="228323">
                <a:tc>
                  <a:txBody>
                    <a:bodyPr/>
                    <a:lstStyle/>
                    <a:p>
                      <a:pPr algn="l" fontAlgn="b"/>
                      <a:r>
                        <a:rPr lang="en-US" sz="1200" b="0" i="0" u="none" strike="noStrike">
                          <a:effectLst/>
                          <a:latin typeface="Calibri" panose="020F0502020204030204" pitchFamily="34" charset="0"/>
                        </a:rPr>
                        <a:t>CHISHOLM RIDGE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97413785"/>
                  </a:ext>
                </a:extLst>
              </a:tr>
              <a:tr h="228323">
                <a:tc>
                  <a:txBody>
                    <a:bodyPr/>
                    <a:lstStyle/>
                    <a:p>
                      <a:pPr algn="l" fontAlgn="b"/>
                      <a:r>
                        <a:rPr lang="en-US" sz="1200" b="0" i="0" u="none" strike="noStrike">
                          <a:effectLst/>
                          <a:latin typeface="Calibri" panose="020F0502020204030204" pitchFamily="34" charset="0"/>
                        </a:rPr>
                        <a:t>COMANCHE SPRINGS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61810892"/>
                  </a:ext>
                </a:extLst>
              </a:tr>
              <a:tr h="228323">
                <a:tc>
                  <a:txBody>
                    <a:bodyPr/>
                    <a:lstStyle/>
                    <a:p>
                      <a:pPr algn="l" fontAlgn="b"/>
                      <a:r>
                        <a:rPr lang="en-US" sz="1200" b="0" i="0" u="none" strike="noStrike">
                          <a:effectLst/>
                          <a:latin typeface="Calibri" panose="020F0502020204030204" pitchFamily="34" charset="0"/>
                        </a:rPr>
                        <a:t>COPPER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29862707"/>
                  </a:ext>
                </a:extLst>
              </a:tr>
              <a:tr h="228323">
                <a:tc>
                  <a:txBody>
                    <a:bodyPr/>
                    <a:lstStyle/>
                    <a:p>
                      <a:pPr algn="l" fontAlgn="b"/>
                      <a:r>
                        <a:rPr lang="en-US" sz="1200" b="0" i="0" u="none" strike="noStrike">
                          <a:effectLst/>
                          <a:latin typeface="Calibri" panose="020F0502020204030204" pitchFamily="34" charset="0"/>
                        </a:rPr>
                        <a:t>DOZIER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86107728"/>
                  </a:ext>
                </a:extLst>
              </a:tr>
              <a:tr h="228323">
                <a:tc>
                  <a:txBody>
                    <a:bodyPr/>
                    <a:lstStyle/>
                    <a:p>
                      <a:pPr algn="l" fontAlgn="b"/>
                      <a:r>
                        <a:rPr lang="en-US" sz="1200" b="0" i="0" u="none" strike="noStrike">
                          <a:effectLst/>
                          <a:latin typeface="Calibri" panose="020F0502020204030204" pitchFamily="34" charset="0"/>
                        </a:rPr>
                        <a:t>EAGLE MOUNTAIN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14566568"/>
                  </a:ext>
                </a:extLst>
              </a:tr>
              <a:tr h="228323">
                <a:tc>
                  <a:txBody>
                    <a:bodyPr/>
                    <a:lstStyle/>
                    <a:p>
                      <a:pPr algn="l" fontAlgn="b"/>
                      <a:r>
                        <a:rPr lang="en-US" sz="1200" b="0" i="0" u="none" strike="noStrike">
                          <a:effectLst/>
                          <a:latin typeface="Calibri" panose="020F0502020204030204" pitchFamily="34" charset="0"/>
                        </a:rPr>
                        <a:t>ELKINS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40384558"/>
                  </a:ext>
                </a:extLst>
              </a:tr>
              <a:tr h="228323">
                <a:tc>
                  <a:txBody>
                    <a:bodyPr/>
                    <a:lstStyle/>
                    <a:p>
                      <a:pPr algn="l" fontAlgn="b"/>
                      <a:r>
                        <a:rPr lang="en-US" sz="1200" b="0" i="0" u="none" strike="noStrike">
                          <a:effectLst/>
                          <a:latin typeface="Calibri" panose="020F0502020204030204" pitchFamily="34" charset="0"/>
                        </a:rPr>
                        <a:t>GILILLAND ELMENTARY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233270"/>
                  </a:ext>
                </a:extLst>
              </a:tr>
              <a:tr h="228323">
                <a:tc>
                  <a:txBody>
                    <a:bodyPr/>
                    <a:lstStyle/>
                    <a:p>
                      <a:pPr algn="l" fontAlgn="b"/>
                      <a:r>
                        <a:rPr lang="en-US" sz="1200" b="0" i="0" u="none" strike="noStrike">
                          <a:effectLst/>
                          <a:latin typeface="Calibri" panose="020F0502020204030204" pitchFamily="34" charset="0"/>
                        </a:rPr>
                        <a:t>GREENFIELD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1427482"/>
                  </a:ext>
                </a:extLst>
              </a:tr>
              <a:tr h="228323">
                <a:tc>
                  <a:txBody>
                    <a:bodyPr/>
                    <a:lstStyle/>
                    <a:p>
                      <a:pPr algn="l" fontAlgn="b"/>
                      <a:r>
                        <a:rPr lang="en-US" sz="1200" b="0" i="0" u="none" strike="noStrike">
                          <a:effectLst/>
                          <a:latin typeface="Calibri" panose="020F0502020204030204" pitchFamily="34" charset="0"/>
                        </a:rPr>
                        <a:t>HIGH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275418"/>
                  </a:ext>
                </a:extLst>
              </a:tr>
              <a:tr h="228323">
                <a:tc>
                  <a:txBody>
                    <a:bodyPr/>
                    <a:lstStyle/>
                    <a:p>
                      <a:pPr algn="l" fontAlgn="b"/>
                      <a:r>
                        <a:rPr lang="en-US" sz="1200" b="0" i="0" u="none" strike="noStrike">
                          <a:effectLst/>
                          <a:latin typeface="Calibri" panose="020F0502020204030204" pitchFamily="34" charset="0"/>
                        </a:rPr>
                        <a:t>LAKE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4667088"/>
                  </a:ext>
                </a:extLst>
              </a:tr>
              <a:tr h="228323">
                <a:tc>
                  <a:txBody>
                    <a:bodyPr/>
                    <a:lstStyle/>
                    <a:p>
                      <a:pPr algn="l" fontAlgn="b"/>
                      <a:r>
                        <a:rPr lang="en-US" sz="1200" b="0" i="0" u="none" strike="noStrike">
                          <a:effectLst/>
                          <a:latin typeface="Calibri" panose="020F0502020204030204" pitchFamily="34" charset="0"/>
                        </a:rPr>
                        <a:t>LAKE POINTE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72196222"/>
                  </a:ext>
                </a:extLst>
              </a:tr>
              <a:tr h="228323">
                <a:tc>
                  <a:txBody>
                    <a:bodyPr/>
                    <a:lstStyle/>
                    <a:p>
                      <a:pPr algn="l" fontAlgn="b"/>
                      <a:r>
                        <a:rPr lang="en-US" sz="1200" b="0" i="0" u="none" strike="noStrike">
                          <a:effectLst/>
                          <a:latin typeface="Calibri" panose="020F0502020204030204" pitchFamily="34" charset="0"/>
                        </a:rPr>
                        <a:t>NORTHBROOK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117219"/>
                  </a:ext>
                </a:extLst>
              </a:tr>
              <a:tr h="228323">
                <a:tc>
                  <a:txBody>
                    <a:bodyPr/>
                    <a:lstStyle/>
                    <a:p>
                      <a:pPr algn="l" fontAlgn="b"/>
                      <a:r>
                        <a:rPr lang="en-US" sz="1200" b="0" i="0" u="none" strike="noStrike">
                          <a:effectLst/>
                          <a:latin typeface="Calibri" panose="020F0502020204030204" pitchFamily="34" charset="0"/>
                        </a:rPr>
                        <a:t>PARKVIEW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92385551"/>
                  </a:ext>
                </a:extLst>
              </a:tr>
              <a:tr h="228323">
                <a:tc>
                  <a:txBody>
                    <a:bodyPr/>
                    <a:lstStyle/>
                    <a:p>
                      <a:pPr algn="l" fontAlgn="b"/>
                      <a:r>
                        <a:rPr lang="en-US" sz="1200" b="0" i="0" u="none" strike="noStrike">
                          <a:effectLst/>
                          <a:latin typeface="Calibri" panose="020F0502020204030204" pitchFamily="34" charset="0"/>
                        </a:rPr>
                        <a:t>REMINGTON POINT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056529"/>
                  </a:ext>
                </a:extLst>
              </a:tr>
              <a:tr h="228323">
                <a:tc>
                  <a:txBody>
                    <a:bodyPr/>
                    <a:lstStyle/>
                    <a:p>
                      <a:pPr algn="l" fontAlgn="b"/>
                      <a:r>
                        <a:rPr lang="en-US" sz="1200" b="0" i="0" u="none" strike="noStrike">
                          <a:effectLst/>
                          <a:latin typeface="Calibri" panose="020F0502020204030204" pitchFamily="34" charset="0"/>
                        </a:rPr>
                        <a:t>SAGINAW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122862"/>
                  </a:ext>
                </a:extLst>
              </a:tr>
              <a:tr h="228323">
                <a:tc>
                  <a:txBody>
                    <a:bodyPr/>
                    <a:lstStyle/>
                    <a:p>
                      <a:pPr algn="l" fontAlgn="b"/>
                      <a:r>
                        <a:rPr lang="en-US" sz="1200" b="0" i="0" u="none" strike="noStrike">
                          <a:effectLst/>
                          <a:latin typeface="Calibri" panose="020F0502020204030204" pitchFamily="34" charset="0"/>
                        </a:rPr>
                        <a:t>WILLOW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32441458"/>
                  </a:ext>
                </a:extLst>
              </a:tr>
              <a:tr h="228323">
                <a:tc>
                  <a:txBody>
                    <a:bodyPr/>
                    <a:lstStyle/>
                    <a:p>
                      <a:pPr algn="l" fontAlgn="b"/>
                      <a:r>
                        <a:rPr lang="en-US" sz="1200" b="1" i="0" u="none" strike="noStrike">
                          <a:effectLst/>
                          <a:latin typeface="Calibri" panose="020F0502020204030204" pitchFamily="34" charset="0"/>
                        </a:rPr>
                        <a:t>ELEMENTARY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342737227"/>
                  </a:ext>
                </a:extLst>
              </a:tr>
              <a:tr h="228323">
                <a:tc>
                  <a:txBody>
                    <a:bodyPr/>
                    <a:lstStyle/>
                    <a:p>
                      <a:pPr algn="l" fontAlgn="b"/>
                      <a:r>
                        <a:rPr lang="en-US" sz="1200" b="0" i="0" u="none" strike="noStrike">
                          <a:effectLst/>
                          <a:latin typeface="Calibri" panose="020F0502020204030204" pitchFamily="34" charset="0"/>
                        </a:rPr>
                        <a:t>Elementary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92548662"/>
                  </a:ext>
                </a:extLst>
              </a:tr>
              <a:tr h="228323">
                <a:tc>
                  <a:txBody>
                    <a:bodyPr/>
                    <a:lstStyle/>
                    <a:p>
                      <a:pPr algn="l" fontAlgn="b"/>
                      <a:r>
                        <a:rPr lang="en-US" sz="1200" b="0" i="0" u="none" strike="noStrike">
                          <a:effectLst/>
                          <a:latin typeface="Calibri" panose="020F0502020204030204" pitchFamily="34" charset="0"/>
                        </a:rPr>
                        <a:t>Elementary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75824919"/>
                  </a:ext>
                </a:extLst>
              </a:tr>
            </a:tbl>
          </a:graphicData>
        </a:graphic>
      </p:graphicFrame>
    </p:spTree>
    <p:extLst>
      <p:ext uri="{BB962C8B-B14F-4D97-AF65-F5344CB8AC3E}">
        <p14:creationId xmlns:p14="http://schemas.microsoft.com/office/powerpoint/2010/main" val="310675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15</a:t>
            </a:fld>
            <a:endParaRPr lang="en-US" sz="1000"/>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Secondary Campus</a:t>
            </a:r>
          </a:p>
        </p:txBody>
      </p:sp>
      <p:sp>
        <p:nvSpPr>
          <p:cNvPr id="8" name="TextBox 7">
            <a:extLst>
              <a:ext uri="{FF2B5EF4-FFF2-40B4-BE49-F238E27FC236}">
                <a16:creationId xmlns:a16="http://schemas.microsoft.com/office/drawing/2014/main" id="{111A3EDF-B9C1-47F7-8BEE-8122ED7191A3}"/>
              </a:ext>
            </a:extLst>
          </p:cNvPr>
          <p:cNvSpPr txBox="1">
            <a:spLocks noChangeArrowheads="1"/>
          </p:cNvSpPr>
          <p:nvPr/>
        </p:nvSpPr>
        <p:spPr bwMode="auto">
          <a:xfrm>
            <a:off x="9391831" y="6084896"/>
            <a:ext cx="20277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over 105% capacity</a:t>
            </a:r>
          </a:p>
          <a:p>
            <a:pPr algn="r" defTabSz="457109"/>
            <a:r>
              <a:rPr lang="en-US" altLang="en-US" sz="800" i="1" dirty="0">
                <a:solidFill>
                  <a:srgbClr val="000000"/>
                </a:solidFill>
                <a:latin typeface="Calibri" panose="020F0502020204030204" pitchFamily="34" charset="0"/>
              </a:rPr>
              <a:t>Green box = within 5% capacity</a:t>
            </a:r>
          </a:p>
        </p:txBody>
      </p:sp>
      <p:graphicFrame>
        <p:nvGraphicFramePr>
          <p:cNvPr id="4" name="Table 3">
            <a:extLst>
              <a:ext uri="{FF2B5EF4-FFF2-40B4-BE49-F238E27FC236}">
                <a16:creationId xmlns:a16="http://schemas.microsoft.com/office/drawing/2014/main" id="{344538E7-1118-40FD-B60E-98F01AB616ED}"/>
              </a:ext>
            </a:extLst>
          </p:cNvPr>
          <p:cNvGraphicFramePr>
            <a:graphicFrameLocks noGrp="1"/>
          </p:cNvGraphicFramePr>
          <p:nvPr>
            <p:extLst>
              <p:ext uri="{D42A27DB-BD31-4B8C-83A1-F6EECF244321}">
                <p14:modId xmlns:p14="http://schemas.microsoft.com/office/powerpoint/2010/main" val="1284589982"/>
              </p:ext>
            </p:extLst>
          </p:nvPr>
        </p:nvGraphicFramePr>
        <p:xfrm>
          <a:off x="772402" y="943092"/>
          <a:ext cx="10647195" cy="5136437"/>
        </p:xfrm>
        <a:graphic>
          <a:graphicData uri="http://schemas.openxmlformats.org/drawingml/2006/table">
            <a:tbl>
              <a:tblPr/>
              <a:tblGrid>
                <a:gridCol w="2394637">
                  <a:extLst>
                    <a:ext uri="{9D8B030D-6E8A-4147-A177-3AD203B41FA5}">
                      <a16:colId xmlns:a16="http://schemas.microsoft.com/office/drawing/2014/main" val="953614952"/>
                    </a:ext>
                  </a:extLst>
                </a:gridCol>
                <a:gridCol w="715338">
                  <a:extLst>
                    <a:ext uri="{9D8B030D-6E8A-4147-A177-3AD203B41FA5}">
                      <a16:colId xmlns:a16="http://schemas.microsoft.com/office/drawing/2014/main" val="975857757"/>
                    </a:ext>
                  </a:extLst>
                </a:gridCol>
                <a:gridCol w="715338">
                  <a:extLst>
                    <a:ext uri="{9D8B030D-6E8A-4147-A177-3AD203B41FA5}">
                      <a16:colId xmlns:a16="http://schemas.microsoft.com/office/drawing/2014/main" val="488930665"/>
                    </a:ext>
                  </a:extLst>
                </a:gridCol>
                <a:gridCol w="715338">
                  <a:extLst>
                    <a:ext uri="{9D8B030D-6E8A-4147-A177-3AD203B41FA5}">
                      <a16:colId xmlns:a16="http://schemas.microsoft.com/office/drawing/2014/main" val="1582027995"/>
                    </a:ext>
                  </a:extLst>
                </a:gridCol>
                <a:gridCol w="715338">
                  <a:extLst>
                    <a:ext uri="{9D8B030D-6E8A-4147-A177-3AD203B41FA5}">
                      <a16:colId xmlns:a16="http://schemas.microsoft.com/office/drawing/2014/main" val="1111827941"/>
                    </a:ext>
                  </a:extLst>
                </a:gridCol>
                <a:gridCol w="715338">
                  <a:extLst>
                    <a:ext uri="{9D8B030D-6E8A-4147-A177-3AD203B41FA5}">
                      <a16:colId xmlns:a16="http://schemas.microsoft.com/office/drawing/2014/main" val="1095706060"/>
                    </a:ext>
                  </a:extLst>
                </a:gridCol>
                <a:gridCol w="715338">
                  <a:extLst>
                    <a:ext uri="{9D8B030D-6E8A-4147-A177-3AD203B41FA5}">
                      <a16:colId xmlns:a16="http://schemas.microsoft.com/office/drawing/2014/main" val="326324149"/>
                    </a:ext>
                  </a:extLst>
                </a:gridCol>
                <a:gridCol w="715338">
                  <a:extLst>
                    <a:ext uri="{9D8B030D-6E8A-4147-A177-3AD203B41FA5}">
                      <a16:colId xmlns:a16="http://schemas.microsoft.com/office/drawing/2014/main" val="2603093868"/>
                    </a:ext>
                  </a:extLst>
                </a:gridCol>
                <a:gridCol w="680443">
                  <a:extLst>
                    <a:ext uri="{9D8B030D-6E8A-4147-A177-3AD203B41FA5}">
                      <a16:colId xmlns:a16="http://schemas.microsoft.com/office/drawing/2014/main" val="2664402179"/>
                    </a:ext>
                  </a:extLst>
                </a:gridCol>
                <a:gridCol w="680443">
                  <a:extLst>
                    <a:ext uri="{9D8B030D-6E8A-4147-A177-3AD203B41FA5}">
                      <a16:colId xmlns:a16="http://schemas.microsoft.com/office/drawing/2014/main" val="1746698669"/>
                    </a:ext>
                  </a:extLst>
                </a:gridCol>
                <a:gridCol w="628102">
                  <a:extLst>
                    <a:ext uri="{9D8B030D-6E8A-4147-A177-3AD203B41FA5}">
                      <a16:colId xmlns:a16="http://schemas.microsoft.com/office/drawing/2014/main" val="1475333604"/>
                    </a:ext>
                  </a:extLst>
                </a:gridCol>
                <a:gridCol w="628102">
                  <a:extLst>
                    <a:ext uri="{9D8B030D-6E8A-4147-A177-3AD203B41FA5}">
                      <a16:colId xmlns:a16="http://schemas.microsoft.com/office/drawing/2014/main" val="2125671985"/>
                    </a:ext>
                  </a:extLst>
                </a:gridCol>
                <a:gridCol w="628102">
                  <a:extLst>
                    <a:ext uri="{9D8B030D-6E8A-4147-A177-3AD203B41FA5}">
                      <a16:colId xmlns:a16="http://schemas.microsoft.com/office/drawing/2014/main" val="3787886040"/>
                    </a:ext>
                  </a:extLst>
                </a:gridCol>
              </a:tblGrid>
              <a:tr h="212078">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4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9722549"/>
                  </a:ext>
                </a:extLst>
              </a:tr>
              <a:tr h="212078">
                <a:tc>
                  <a:txBody>
                    <a:bodyPr/>
                    <a:lstStyle/>
                    <a:p>
                      <a:pPr algn="ctr" fontAlgn="b"/>
                      <a:r>
                        <a:rPr lang="en-US" sz="14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55187257"/>
                  </a:ext>
                </a:extLst>
              </a:tr>
              <a:tr h="212078">
                <a:tc>
                  <a:txBody>
                    <a:bodyPr/>
                    <a:lstStyle/>
                    <a:p>
                      <a:pPr algn="l" fontAlgn="b"/>
                      <a:r>
                        <a:rPr lang="en-US" sz="1200" b="0" i="0" u="none" strike="noStrike">
                          <a:effectLst/>
                          <a:latin typeface="Calibri" panose="020F0502020204030204" pitchFamily="34" charset="0"/>
                        </a:rPr>
                        <a:t>CREEKVIEW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664507"/>
                  </a:ext>
                </a:extLst>
              </a:tr>
              <a:tr h="237029">
                <a:tc>
                  <a:txBody>
                    <a:bodyPr/>
                    <a:lstStyle/>
                    <a:p>
                      <a:pPr algn="l" fontAlgn="b"/>
                      <a:r>
                        <a:rPr lang="en-US" sz="1200" b="0" i="0" u="none" strike="noStrike">
                          <a:effectLst/>
                          <a:latin typeface="Calibri" panose="020F0502020204030204" pitchFamily="34" charset="0"/>
                        </a:rPr>
                        <a:t>HIGHLAND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027417"/>
                  </a:ext>
                </a:extLst>
              </a:tr>
              <a:tr h="212078">
                <a:tc>
                  <a:txBody>
                    <a:bodyPr/>
                    <a:lstStyle/>
                    <a:p>
                      <a:pPr algn="l" fontAlgn="b"/>
                      <a:r>
                        <a:rPr lang="en-US" sz="1200" b="0" i="0" u="none" strike="noStrike">
                          <a:effectLst/>
                          <a:latin typeface="Calibri" panose="020F0502020204030204" pitchFamily="34" charset="0"/>
                        </a:rPr>
                        <a:t>PRAIRIE VISTA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1694001"/>
                  </a:ext>
                </a:extLst>
              </a:tr>
              <a:tr h="212078">
                <a:tc>
                  <a:txBody>
                    <a:bodyPr/>
                    <a:lstStyle/>
                    <a:p>
                      <a:pPr algn="l" fontAlgn="b"/>
                      <a:r>
                        <a:rPr lang="en-US" sz="1200" b="0" i="0" u="none" strike="noStrike">
                          <a:effectLst/>
                          <a:latin typeface="Calibri" panose="020F0502020204030204" pitchFamily="34" charset="0"/>
                        </a:rPr>
                        <a:t>WAYSIDE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29802011"/>
                  </a:ext>
                </a:extLst>
              </a:tr>
              <a:tr h="212078">
                <a:tc>
                  <a:txBody>
                    <a:bodyPr/>
                    <a:lstStyle/>
                    <a:p>
                      <a:pPr algn="l" fontAlgn="b"/>
                      <a:r>
                        <a:rPr lang="en-US" sz="1200" b="0" i="0" u="none" strike="noStrike">
                          <a:effectLst/>
                          <a:latin typeface="Calibri" panose="020F0502020204030204" pitchFamily="34" charset="0"/>
                        </a:rPr>
                        <a:t>WILLKIE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15901420"/>
                  </a:ext>
                </a:extLst>
              </a:tr>
              <a:tr h="212078">
                <a:tc>
                  <a:txBody>
                    <a:bodyPr/>
                    <a:lstStyle/>
                    <a:p>
                      <a:pPr algn="l" fontAlgn="b"/>
                      <a:r>
                        <a:rPr lang="en-US" sz="1200" b="0" i="0" u="none" strike="noStrike">
                          <a:effectLst/>
                          <a:latin typeface="Calibri" panose="020F0502020204030204" pitchFamily="34" charset="0"/>
                        </a:rPr>
                        <a:t>MARINE CREEK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396346"/>
                  </a:ext>
                </a:extLst>
              </a:tr>
              <a:tr h="212078">
                <a:tc>
                  <a:txBody>
                    <a:bodyPr/>
                    <a:lstStyle/>
                    <a:p>
                      <a:pPr algn="l" fontAlgn="b"/>
                      <a:r>
                        <a:rPr lang="en-US" sz="1200" b="1" i="0" u="none" strike="noStrike">
                          <a:effectLst/>
                          <a:latin typeface="Calibri" panose="020F0502020204030204" pitchFamily="34" charset="0"/>
                        </a:rPr>
                        <a:t>MIDDLE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322678571"/>
                  </a:ext>
                </a:extLst>
              </a:tr>
              <a:tr h="212078">
                <a:tc>
                  <a:txBody>
                    <a:bodyPr/>
                    <a:lstStyle/>
                    <a:p>
                      <a:pPr algn="l" fontAlgn="b"/>
                      <a:r>
                        <a:rPr lang="en-US" sz="1200" b="0" i="0" u="none" strike="noStrike">
                          <a:effectLst/>
                          <a:latin typeface="Calibri" panose="020F0502020204030204" pitchFamily="34" charset="0"/>
                        </a:rPr>
                        <a:t>Middle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67289618"/>
                  </a:ext>
                </a:extLst>
              </a:tr>
              <a:tr h="212078">
                <a:tc>
                  <a:txBody>
                    <a:bodyPr/>
                    <a:lstStyle/>
                    <a:p>
                      <a:pPr algn="l" fontAlgn="b"/>
                      <a:r>
                        <a:rPr lang="en-US" sz="1200" b="0" i="0" u="none" strike="noStrike">
                          <a:effectLst/>
                          <a:latin typeface="Calibri" panose="020F0502020204030204" pitchFamily="34" charset="0"/>
                        </a:rPr>
                        <a:t>Middle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61681839"/>
                  </a:ext>
                </a:extLst>
              </a:tr>
              <a:tr h="212078">
                <a:tc>
                  <a:txBody>
                    <a:bodyPr/>
                    <a:lstStyle/>
                    <a:p>
                      <a:pPr algn="l" fontAlgn="b"/>
                      <a:r>
                        <a:rPr lang="en-US" sz="1200" b="0" i="0" u="none" strike="noStrike">
                          <a:effectLst/>
                          <a:latin typeface="Calibri" panose="020F0502020204030204" pitchFamily="34" charset="0"/>
                        </a:rPr>
                        <a:t>BOSWELL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584341"/>
                  </a:ext>
                </a:extLst>
              </a:tr>
              <a:tr h="212078">
                <a:tc>
                  <a:txBody>
                    <a:bodyPr/>
                    <a:lstStyle/>
                    <a:p>
                      <a:pPr algn="l" fontAlgn="b"/>
                      <a:r>
                        <a:rPr lang="en-US" sz="1200" b="0" i="0" u="none" strike="noStrike">
                          <a:effectLst/>
                          <a:latin typeface="Calibri" panose="020F0502020204030204" pitchFamily="34" charset="0"/>
                        </a:rPr>
                        <a:t>SAGINAW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030067"/>
                  </a:ext>
                </a:extLst>
              </a:tr>
              <a:tr h="212078">
                <a:tc>
                  <a:txBody>
                    <a:bodyPr/>
                    <a:lstStyle/>
                    <a:p>
                      <a:pPr algn="l" fontAlgn="b"/>
                      <a:r>
                        <a:rPr lang="en-US" sz="1200" b="0" i="0" u="none" strike="noStrike">
                          <a:effectLst/>
                          <a:latin typeface="Calibri" panose="020F0502020204030204" pitchFamily="34" charset="0"/>
                        </a:rPr>
                        <a:t>CHISHOLM TRAIL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3372714"/>
                  </a:ext>
                </a:extLst>
              </a:tr>
              <a:tr h="212078">
                <a:tc>
                  <a:txBody>
                    <a:bodyPr/>
                    <a:lstStyle/>
                    <a:p>
                      <a:pPr algn="l" fontAlgn="b"/>
                      <a:r>
                        <a:rPr lang="en-US" sz="1200" b="0" i="0" u="none" strike="noStrike">
                          <a:effectLst/>
                          <a:latin typeface="Calibri" panose="020F0502020204030204" pitchFamily="34" charset="0"/>
                        </a:rPr>
                        <a:t>WATSON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3138028"/>
                  </a:ext>
                </a:extLst>
              </a:tr>
              <a:tr h="212078">
                <a:tc>
                  <a:txBody>
                    <a:bodyPr/>
                    <a:lstStyle/>
                    <a:p>
                      <a:pPr algn="l" fontAlgn="b"/>
                      <a:r>
                        <a:rPr lang="en-US" sz="1200" b="1" i="0" u="none" strike="noStrike">
                          <a:effectLst/>
                          <a:latin typeface="Calibri" panose="020F0502020204030204" pitchFamily="34" charset="0"/>
                        </a:rPr>
                        <a:t>HIGH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8,873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040415567"/>
                  </a:ext>
                </a:extLst>
              </a:tr>
              <a:tr h="212078">
                <a:tc>
                  <a:txBody>
                    <a:bodyPr/>
                    <a:lstStyle/>
                    <a:p>
                      <a:pPr algn="l" fontAlgn="b"/>
                      <a:r>
                        <a:rPr lang="en-US" sz="1200" b="0" i="0" u="none" strike="noStrike">
                          <a:effectLst/>
                          <a:latin typeface="Calibri" panose="020F0502020204030204" pitchFamily="34" charset="0"/>
                        </a:rPr>
                        <a:t>High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750025725"/>
                  </a:ext>
                </a:extLst>
              </a:tr>
              <a:tr h="212078">
                <a:tc>
                  <a:txBody>
                    <a:bodyPr/>
                    <a:lstStyle/>
                    <a:p>
                      <a:pPr algn="l" fontAlgn="b"/>
                      <a:r>
                        <a:rPr lang="en-US" sz="1200" b="0" i="0" u="none" strike="noStrike">
                          <a:effectLst/>
                          <a:latin typeface="Calibri" panose="020F0502020204030204" pitchFamily="34" charset="0"/>
                        </a:rPr>
                        <a:t>High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31658577"/>
                  </a:ext>
                </a:extLst>
              </a:tr>
              <a:tr h="212078">
                <a:tc>
                  <a:txBody>
                    <a:bodyPr/>
                    <a:lstStyle/>
                    <a:p>
                      <a:pPr algn="l" fontAlgn="b"/>
                      <a:r>
                        <a:rPr lang="en-US" sz="1200" b="0" i="0" u="none" strike="noStrike">
                          <a:effectLst/>
                          <a:latin typeface="Calibri" panose="020F0502020204030204" pitchFamily="34" charset="0"/>
                        </a:rPr>
                        <a:t>TARRANT COUNTY JJAEP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471328"/>
                  </a:ext>
                </a:extLst>
              </a:tr>
              <a:tr h="212078">
                <a:tc>
                  <a:txBody>
                    <a:bodyPr/>
                    <a:lstStyle/>
                    <a:p>
                      <a:pPr algn="l" fontAlgn="b"/>
                      <a:r>
                        <a:rPr lang="en-US" sz="1200" b="0" i="0" u="none" strike="noStrike">
                          <a:effectLst/>
                          <a:latin typeface="Calibri" panose="020F0502020204030204" pitchFamily="34" charset="0"/>
                        </a:rPr>
                        <a:t>ALTERNATIVE DISCIPLINE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163482"/>
                  </a:ext>
                </a:extLst>
              </a:tr>
              <a:tr h="212078">
                <a:tc>
                  <a:txBody>
                    <a:bodyPr/>
                    <a:lstStyle/>
                    <a:p>
                      <a:pPr algn="l" fontAlgn="b"/>
                      <a:r>
                        <a:rPr lang="en-US" sz="1200" b="1" i="0" u="none" strike="noStrike">
                          <a:effectLst/>
                          <a:latin typeface="Calibri" panose="020F0502020204030204" pitchFamily="34" charset="0"/>
                        </a:rPr>
                        <a:t>ALTERNATIVE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111100888"/>
                  </a:ext>
                </a:extLst>
              </a:tr>
              <a:tr h="212078">
                <a:tc>
                  <a:txBody>
                    <a:bodyPr/>
                    <a:lstStyle/>
                    <a:p>
                      <a:pPr algn="l" fontAlgn="b"/>
                      <a:r>
                        <a:rPr lang="en-US" sz="1200" b="1" i="0" u="none" strike="noStrike">
                          <a:effectLst/>
                          <a:latin typeface="Calibri" panose="020F0502020204030204" pitchFamily="34" charset="0"/>
                        </a:rPr>
                        <a:t>DISTRICT TOTALS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effectLst/>
                          <a:latin typeface="Calibri" panose="020F0502020204030204" pitchFamily="34" charset="0"/>
                        </a:rPr>
                        <a:t>23,549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24,589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25,530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26,201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28,673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29,532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30,253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31,008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759706408"/>
                  </a:ext>
                </a:extLst>
              </a:tr>
              <a:tr h="212078">
                <a:tc>
                  <a:txBody>
                    <a:bodyPr/>
                    <a:lstStyle/>
                    <a:p>
                      <a:pPr algn="l" fontAlgn="b"/>
                      <a:r>
                        <a:rPr lang="en-US" sz="1200" b="0" i="0" u="none" strike="noStrike">
                          <a:effectLst/>
                          <a:latin typeface="Calibri" panose="020F0502020204030204" pitchFamily="34" charset="0"/>
                        </a:rPr>
                        <a:t>District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523414095"/>
                  </a:ext>
                </a:extLst>
              </a:tr>
              <a:tr h="212078">
                <a:tc>
                  <a:txBody>
                    <a:bodyPr/>
                    <a:lstStyle/>
                    <a:p>
                      <a:pPr algn="l" fontAlgn="b"/>
                      <a:r>
                        <a:rPr lang="en-US" sz="1200" b="0" i="0" u="none" strike="noStrike">
                          <a:effectLst/>
                          <a:latin typeface="Calibri" panose="020F0502020204030204" pitchFamily="34" charset="0"/>
                        </a:rPr>
                        <a:t>District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277412676"/>
                  </a:ext>
                </a:extLst>
              </a:tr>
            </a:tbl>
          </a:graphicData>
        </a:graphic>
      </p:graphicFrame>
    </p:spTree>
    <p:extLst>
      <p:ext uri="{BB962C8B-B14F-4D97-AF65-F5344CB8AC3E}">
        <p14:creationId xmlns:p14="http://schemas.microsoft.com/office/powerpoint/2010/main" val="74783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7234135" y="1095155"/>
            <a:ext cx="4494179" cy="4890950"/>
          </a:xfrm>
        </p:spPr>
        <p:txBody>
          <a:bodyPr anchor="ctr"/>
          <a:lstStyle/>
          <a:p>
            <a:r>
              <a:rPr lang="en-US" sz="2000" dirty="0"/>
              <a:t>2Q22 new home starts is the highest quarter total since 2020</a:t>
            </a:r>
          </a:p>
          <a:p>
            <a:r>
              <a:rPr lang="en-US" sz="2000" dirty="0"/>
              <a:t>The district has 32 actively building subdivisions and 16 future subdivisions in the planning stages </a:t>
            </a:r>
          </a:p>
          <a:p>
            <a:r>
              <a:rPr lang="en-US" sz="2000" dirty="0"/>
              <a:t>Of these, groundwork is underway on more than 2,300 lots within 12 subdivisions</a:t>
            </a:r>
          </a:p>
          <a:p>
            <a:r>
              <a:rPr lang="en-US" sz="2000" dirty="0"/>
              <a:t>There are approx. 1,030 Multi-Family units under construction in the district</a:t>
            </a:r>
          </a:p>
          <a:p>
            <a:r>
              <a:rPr lang="en-US" sz="2000" dirty="0"/>
              <a:t>Enrollment growth for 2022-2023 school year will likely be between 800 to 900 due to softening housing market</a:t>
            </a:r>
          </a:p>
        </p:txBody>
      </p:sp>
      <p:graphicFrame>
        <p:nvGraphicFramePr>
          <p:cNvPr id="6" name="Chart 5">
            <a:extLst>
              <a:ext uri="{FF2B5EF4-FFF2-40B4-BE49-F238E27FC236}">
                <a16:creationId xmlns:a16="http://schemas.microsoft.com/office/drawing/2014/main" id="{5F52A903-E6B3-44F1-8DA0-F283948FD6EF}"/>
              </a:ext>
            </a:extLst>
          </p:cNvPr>
          <p:cNvGraphicFramePr>
            <a:graphicFrameLocks/>
          </p:cNvGraphicFramePr>
          <p:nvPr/>
        </p:nvGraphicFramePr>
        <p:xfrm>
          <a:off x="463686" y="746379"/>
          <a:ext cx="6472136" cy="55885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4265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2</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graphicFrame>
        <p:nvGraphicFramePr>
          <p:cNvPr id="9" name="Chart 8">
            <a:extLst>
              <a:ext uri="{FF2B5EF4-FFF2-40B4-BE49-F238E27FC236}">
                <a16:creationId xmlns:a16="http://schemas.microsoft.com/office/drawing/2014/main" id="{F0926DA2-CF20-4443-AD64-14F6B35E9DEE}"/>
              </a:ext>
            </a:extLst>
          </p:cNvPr>
          <p:cNvGraphicFramePr>
            <a:graphicFrameLocks/>
          </p:cNvGraphicFramePr>
          <p:nvPr>
            <p:extLst>
              <p:ext uri="{D42A27DB-BD31-4B8C-83A1-F6EECF244321}">
                <p14:modId xmlns:p14="http://schemas.microsoft.com/office/powerpoint/2010/main" val="2685993230"/>
              </p:ext>
            </p:extLst>
          </p:nvPr>
        </p:nvGraphicFramePr>
        <p:xfrm>
          <a:off x="126249" y="897360"/>
          <a:ext cx="7964456" cy="53259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83DCDF39-D1A4-4215-8988-16AE456CF641}"/>
              </a:ext>
            </a:extLst>
          </p:cNvPr>
          <p:cNvGraphicFramePr>
            <a:graphicFrameLocks/>
          </p:cNvGraphicFramePr>
          <p:nvPr>
            <p:extLst>
              <p:ext uri="{D42A27DB-BD31-4B8C-83A1-F6EECF244321}">
                <p14:modId xmlns:p14="http://schemas.microsoft.com/office/powerpoint/2010/main" val="3710004352"/>
              </p:ext>
            </p:extLst>
          </p:nvPr>
        </p:nvGraphicFramePr>
        <p:xfrm>
          <a:off x="7766613" y="926302"/>
          <a:ext cx="4390076" cy="51063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930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a:spLocks noGrp="1"/>
          </p:cNvSpPr>
          <p:nvPr>
            <p:ph type="title"/>
          </p:nvPr>
        </p:nvSpPr>
        <p:spPr>
          <a:xfrm>
            <a:off x="989696" y="116919"/>
            <a:ext cx="10515600" cy="346623"/>
          </a:xfrm>
        </p:spPr>
        <p:txBody>
          <a:bodyPr/>
          <a:lstStyle/>
          <a:p>
            <a:r>
              <a:rPr lang="en-US" dirty="0">
                <a:latin typeface="PP Woodland"/>
              </a:rPr>
              <a:t>DFW New Home Starts &amp; Closings are Flattening Out</a:t>
            </a:r>
            <a:endParaRPr dirty="0"/>
          </a:p>
        </p:txBody>
      </p:sp>
      <p:sp>
        <p:nvSpPr>
          <p:cNvPr id="4" name="Text Placeholder 9"/>
          <p:cNvSpPr>
            <a:spLocks noGrp="1"/>
          </p:cNvSpPr>
          <p:nvPr>
            <p:ph type="body" sz="quarter" idx="17" hasCustomPrompt="1"/>
          </p:nvPr>
        </p:nvSpPr>
        <p:spPr>
          <a:xfrm>
            <a:off x="-73343" y="6306898"/>
            <a:ext cx="2743200" cy="376237"/>
          </a:xfrm>
        </p:spPr>
        <p:txBody>
          <a:bodyPr>
            <a:normAutofit/>
          </a:bodyPr>
          <a:lstStyle/>
          <a:p>
            <a:pPr marL="0" marR="0" algn="l">
              <a:lnSpc>
                <a:spcPct val="100000"/>
              </a:lnSpc>
              <a:spcBef>
                <a:spcPts val="0"/>
              </a:spcBef>
              <a:spcAft>
                <a:spcPts val="0"/>
              </a:spcAft>
              <a:buNone/>
            </a:pPr>
            <a:r>
              <a:rPr lang="en-US" sz="1100" b="0" i="1" u="none" cap="none">
                <a:solidFill>
                  <a:srgbClr val="BFBFBF">
                    <a:alpha val="100000"/>
                  </a:srgbClr>
                </a:solidFill>
                <a:latin typeface="GT Walsheim Thin" panose="00000300000000000000" pitchFamily="50" charset="0"/>
                <a:cs typeface="Walsheim"/>
              </a:rPr>
              <a:t>Source:  Zonda</a:t>
            </a:r>
            <a:endParaRPr sz="1100" b="0" i="1" u="none" cap="none" dirty="0">
              <a:solidFill>
                <a:srgbClr val="BFBFBF">
                  <a:alpha val="100000"/>
                </a:srgbClr>
              </a:solidFill>
              <a:latin typeface="GT Walsheim Thin" panose="00000300000000000000" pitchFamily="50" charset="0"/>
              <a:cs typeface="Walsheim"/>
            </a:endParaRPr>
          </a:p>
        </p:txBody>
      </p:sp>
      <p:pic>
        <p:nvPicPr>
          <p:cNvPr id="5" name="Picture 4">
            <a:extLst>
              <a:ext uri="{FF2B5EF4-FFF2-40B4-BE49-F238E27FC236}">
                <a16:creationId xmlns:a16="http://schemas.microsoft.com/office/drawing/2014/main" id="{B2720BC6-F3E2-4F38-A4E9-3F8BA1F4888D}"/>
              </a:ext>
            </a:extLst>
          </p:cNvPr>
          <p:cNvPicPr/>
          <p:nvPr/>
        </p:nvPicPr>
        <p:blipFill>
          <a:blip r:embed="rId3"/>
          <a:stretch>
            <a:fillRect/>
          </a:stretch>
        </p:blipFill>
        <p:spPr>
          <a:xfrm>
            <a:off x="374650" y="1196975"/>
            <a:ext cx="10515600" cy="5032375"/>
          </a:xfrm>
          <a:prstGeom prst="rect">
            <a:avLst/>
          </a:prstGeom>
        </p:spPr>
      </p:pic>
      <p:sp>
        <p:nvSpPr>
          <p:cNvPr id="6" name="TextBox 5">
            <a:extLst>
              <a:ext uri="{FF2B5EF4-FFF2-40B4-BE49-F238E27FC236}">
                <a16:creationId xmlns:a16="http://schemas.microsoft.com/office/drawing/2014/main" id="{4FEFCFD8-5ACB-4F4F-9256-0766423707A8}"/>
              </a:ext>
            </a:extLst>
          </p:cNvPr>
          <p:cNvSpPr txBox="1"/>
          <p:nvPr/>
        </p:nvSpPr>
        <p:spPr>
          <a:xfrm>
            <a:off x="1430863" y="1429659"/>
            <a:ext cx="4018526" cy="1200329"/>
          </a:xfrm>
          <a:prstGeom prst="rect">
            <a:avLst/>
          </a:prstGeom>
          <a:solidFill>
            <a:schemeClr val="bg1"/>
          </a:solidFill>
          <a:ln>
            <a:solidFill>
              <a:schemeClr val="tx1"/>
            </a:solidFill>
          </a:ln>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PP Woodland"/>
                <a:ea typeface="+mn-ea"/>
                <a:cs typeface="+mn-cs"/>
              </a:rPr>
              <a:t>Key Trends</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Starts:  +9% YOY / -1% QOQ</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Closings:  -3% YOY / -4% QOQ</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Starts Exceed Closings by 10,600 Homes!</a:t>
            </a:r>
          </a:p>
        </p:txBody>
      </p:sp>
      <p:sp>
        <p:nvSpPr>
          <p:cNvPr id="3" name="TextBox 2">
            <a:extLst>
              <a:ext uri="{FF2B5EF4-FFF2-40B4-BE49-F238E27FC236}">
                <a16:creationId xmlns:a16="http://schemas.microsoft.com/office/drawing/2014/main" id="{F6E5DEB7-5FFA-4CC4-A664-C4C998A9DE91}"/>
              </a:ext>
            </a:extLst>
          </p:cNvPr>
          <p:cNvSpPr txBox="1"/>
          <p:nvPr/>
        </p:nvSpPr>
        <p:spPr>
          <a:xfrm>
            <a:off x="10039395" y="1578972"/>
            <a:ext cx="850855" cy="307777"/>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P Woodland"/>
                <a:ea typeface="+mn-ea"/>
                <a:cs typeface="+mn-cs"/>
              </a:rPr>
              <a:t>54,300</a:t>
            </a:r>
          </a:p>
        </p:txBody>
      </p:sp>
      <p:sp>
        <p:nvSpPr>
          <p:cNvPr id="7" name="TextBox 6">
            <a:extLst>
              <a:ext uri="{FF2B5EF4-FFF2-40B4-BE49-F238E27FC236}">
                <a16:creationId xmlns:a16="http://schemas.microsoft.com/office/drawing/2014/main" id="{83EA0AA5-ACA1-4338-AF3B-AEC8C6A0C3E9}"/>
              </a:ext>
            </a:extLst>
          </p:cNvPr>
          <p:cNvSpPr txBox="1"/>
          <p:nvPr/>
        </p:nvSpPr>
        <p:spPr>
          <a:xfrm>
            <a:off x="10036514" y="2818853"/>
            <a:ext cx="850855" cy="307777"/>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P Woodland"/>
                <a:ea typeface="+mn-ea"/>
                <a:cs typeface="+mn-cs"/>
              </a:rPr>
              <a:t>43,700</a:t>
            </a:r>
          </a:p>
        </p:txBody>
      </p:sp>
    </p:spTree>
    <p:extLst>
      <p:ext uri="{BB962C8B-B14F-4D97-AF65-F5344CB8AC3E}">
        <p14:creationId xmlns:p14="http://schemas.microsoft.com/office/powerpoint/2010/main" val="142518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0"/>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37284" y="224748"/>
            <a:ext cx="7269026" cy="457200"/>
          </a:xfrm>
          <a:prstGeom prst="rect">
            <a:avLst/>
          </a:prstGeom>
        </p:spPr>
        <p:txBody>
          <a:bodyPr/>
          <a:lstStyle/>
          <a:p>
            <a:r>
              <a:rPr lang="en-US" sz="2800" dirty="0"/>
              <a:t>Interest Rates – Monthly Payment Comparison</a:t>
            </a:r>
          </a:p>
        </p:txBody>
      </p:sp>
      <p:sp>
        <p:nvSpPr>
          <p:cNvPr id="3" name="TextBox 2">
            <a:extLst>
              <a:ext uri="{FF2B5EF4-FFF2-40B4-BE49-F238E27FC236}">
                <a16:creationId xmlns:a16="http://schemas.microsoft.com/office/drawing/2014/main" id="{AC1FA71A-3FD1-4C80-BE08-E38DD1EF67AB}"/>
              </a:ext>
            </a:extLst>
          </p:cNvPr>
          <p:cNvSpPr txBox="1"/>
          <p:nvPr/>
        </p:nvSpPr>
        <p:spPr>
          <a:xfrm>
            <a:off x="1962364" y="3339975"/>
            <a:ext cx="5013789" cy="2677656"/>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GT Walsheim Regular" panose="020F0502020204030204"/>
                <a:ea typeface="+mn-ea"/>
                <a:cs typeface="+mn-cs"/>
              </a:rPr>
              <a:t>January Monthly Payment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T Walsheim Regular" panose="020F0502020204030204"/>
                <a:ea typeface="+mn-ea"/>
                <a:cs typeface="+mn-cs"/>
              </a:rPr>
              <a:t>3.5% Interest Rate and $343,221 Median Base Price: </a:t>
            </a:r>
            <a:r>
              <a:rPr kumimoji="0" lang="en-US" sz="2800" b="0" i="0" u="none" strike="noStrike" kern="1200" cap="none" spc="0" normalizeH="0" baseline="0" noProof="0" dirty="0">
                <a:ln>
                  <a:noFill/>
                </a:ln>
                <a:solidFill>
                  <a:srgbClr val="FF0000"/>
                </a:solidFill>
                <a:effectLst/>
                <a:uLnTx/>
                <a:uFillTx/>
                <a:latin typeface="GT Walsheim Regular" panose="020F0502020204030204"/>
                <a:ea typeface="+mn-ea"/>
                <a:cs typeface="+mn-cs"/>
              </a:rPr>
              <a:t>$1,905</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GT Walsheim Regular" panose="020F0502020204030204"/>
                <a:ea typeface="+mn-ea"/>
                <a:cs typeface="+mn-cs"/>
              </a:rPr>
              <a:t>June Monthly Payment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T Walsheim Regular" panose="020F0502020204030204"/>
                <a:ea typeface="+mn-ea"/>
                <a:cs typeface="+mn-cs"/>
              </a:rPr>
              <a:t>5.8% Interest Rate and $365,700 Median Base Price: </a:t>
            </a:r>
            <a:r>
              <a:rPr kumimoji="0" lang="en-US" sz="2800" b="0" i="0" u="none" strike="noStrike" kern="1200" cap="none" spc="0" normalizeH="0" baseline="0" noProof="0" dirty="0">
                <a:ln>
                  <a:noFill/>
                </a:ln>
                <a:solidFill>
                  <a:srgbClr val="FF0000"/>
                </a:solidFill>
                <a:effectLst/>
                <a:uLnTx/>
                <a:uFillTx/>
                <a:latin typeface="GT Walsheim Regular" panose="020F0502020204030204"/>
                <a:ea typeface="+mn-ea"/>
                <a:cs typeface="+mn-cs"/>
              </a:rPr>
              <a:t>$2,434</a:t>
            </a:r>
          </a:p>
        </p:txBody>
      </p:sp>
      <p:sp>
        <p:nvSpPr>
          <p:cNvPr id="5" name="TextBox 4">
            <a:extLst>
              <a:ext uri="{FF2B5EF4-FFF2-40B4-BE49-F238E27FC236}">
                <a16:creationId xmlns:a16="http://schemas.microsoft.com/office/drawing/2014/main" id="{60FA651F-6C4F-41B2-8D28-CF35336F1D76}"/>
              </a:ext>
            </a:extLst>
          </p:cNvPr>
          <p:cNvSpPr txBox="1"/>
          <p:nvPr/>
        </p:nvSpPr>
        <p:spPr>
          <a:xfrm>
            <a:off x="1962364" y="1289459"/>
            <a:ext cx="4222679" cy="1384995"/>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GT Walsheim Regular" panose="020F0502020204030204"/>
                <a:ea typeface="+mn-ea"/>
                <a:cs typeface="+mn-cs"/>
              </a:rPr>
              <a:t>Since January 2022</a:t>
            </a:r>
          </a:p>
          <a:p>
            <a:pPr marL="342900" marR="0" lvl="0" indent="-34290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T Walsheim Regular" panose="020F0502020204030204"/>
                <a:ea typeface="+mn-ea"/>
                <a:cs typeface="+mn-cs"/>
              </a:rPr>
              <a:t>Mortgage Rates up ~66%</a:t>
            </a:r>
          </a:p>
          <a:p>
            <a:pPr marL="342900" marR="0" lvl="0" indent="-34290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T Walsheim Regular" panose="020F0502020204030204"/>
                <a:ea typeface="+mn-ea"/>
                <a:cs typeface="+mn-cs"/>
              </a:rPr>
              <a:t>Base Prices up 7%</a:t>
            </a:r>
          </a:p>
        </p:txBody>
      </p:sp>
      <p:sp>
        <p:nvSpPr>
          <p:cNvPr id="6" name="TextBox 5">
            <a:extLst>
              <a:ext uri="{FF2B5EF4-FFF2-40B4-BE49-F238E27FC236}">
                <a16:creationId xmlns:a16="http://schemas.microsoft.com/office/drawing/2014/main" id="{6D14A97A-2EAA-4BBE-9B28-ED2A6DA12DE3}"/>
              </a:ext>
            </a:extLst>
          </p:cNvPr>
          <p:cNvSpPr txBox="1"/>
          <p:nvPr/>
        </p:nvSpPr>
        <p:spPr>
          <a:xfrm>
            <a:off x="9339670" y="1961409"/>
            <a:ext cx="2239766" cy="2554545"/>
          </a:xfrm>
          <a:prstGeom prst="rect">
            <a:avLst/>
          </a:prstGeom>
          <a:solidFill>
            <a:schemeClr val="accent1">
              <a:lumMod val="60000"/>
              <a:lumOff val="40000"/>
            </a:schemeClr>
          </a:solidFill>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GT Walsheim Regular" panose="020F0502020204030204"/>
                <a:ea typeface="+mn-ea"/>
                <a:cs typeface="+mn-cs"/>
              </a:rPr>
              <a:t>Monthly </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GT Walsheim Regular" panose="020F0502020204030204"/>
                <a:ea typeface="+mn-ea"/>
                <a:cs typeface="+mn-cs"/>
              </a:rPr>
              <a:t>Payment </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GT Walsheim Regular" panose="020F0502020204030204"/>
                <a:ea typeface="+mn-ea"/>
                <a:cs typeface="+mn-cs"/>
              </a:rPr>
              <a:t>up</a:t>
            </a:r>
            <a:r>
              <a:rPr kumimoji="0" lang="en-US" sz="4000" b="0" i="0" u="none" strike="noStrike" kern="1200" cap="none" spc="0" normalizeH="0" baseline="0" noProof="0" dirty="0">
                <a:ln>
                  <a:noFill/>
                </a:ln>
                <a:solidFill>
                  <a:srgbClr val="FF0000"/>
                </a:solidFill>
                <a:effectLst/>
                <a:uLnTx/>
                <a:uFillTx/>
                <a:latin typeface="GT Walsheim Regular" panose="020F0502020204030204"/>
                <a:ea typeface="+mn-ea"/>
                <a:cs typeface="+mn-cs"/>
              </a:rPr>
              <a:t> $529 </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GT Walsheim Regular" panose="020F0502020204030204"/>
                <a:ea typeface="+mn-ea"/>
                <a:cs typeface="+mn-cs"/>
              </a:rPr>
              <a:t>(~28%)</a:t>
            </a:r>
          </a:p>
        </p:txBody>
      </p:sp>
    </p:spTree>
    <p:extLst>
      <p:ext uri="{BB962C8B-B14F-4D97-AF65-F5344CB8AC3E}">
        <p14:creationId xmlns:p14="http://schemas.microsoft.com/office/powerpoint/2010/main" val="8231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26843" y="157506"/>
            <a:ext cx="7302757" cy="636821"/>
          </a:xfrm>
          <a:prstGeom prst="rect">
            <a:avLst/>
          </a:prstGeom>
        </p:spPr>
        <p:txBody>
          <a:bodyPr/>
          <a:lstStyle/>
          <a:p>
            <a:r>
              <a:rPr lang="en-US" sz="2800" dirty="0"/>
              <a:t>District New Home Starts and Closings</a:t>
            </a:r>
          </a:p>
        </p:txBody>
      </p:sp>
      <p:graphicFrame>
        <p:nvGraphicFramePr>
          <p:cNvPr id="3" name="Table 2">
            <a:extLst>
              <a:ext uri="{FF2B5EF4-FFF2-40B4-BE49-F238E27FC236}">
                <a16:creationId xmlns:a16="http://schemas.microsoft.com/office/drawing/2014/main" id="{BA1F64CE-EDBC-4AB4-87BC-2A7201EFA9CA}"/>
              </a:ext>
            </a:extLst>
          </p:cNvPr>
          <p:cNvGraphicFramePr>
            <a:graphicFrameLocks noGrp="1"/>
          </p:cNvGraphicFramePr>
          <p:nvPr>
            <p:extLst>
              <p:ext uri="{D42A27DB-BD31-4B8C-83A1-F6EECF244321}">
                <p14:modId xmlns:p14="http://schemas.microsoft.com/office/powerpoint/2010/main" val="3721861956"/>
              </p:ext>
            </p:extLst>
          </p:nvPr>
        </p:nvGraphicFramePr>
        <p:xfrm>
          <a:off x="405589" y="4847435"/>
          <a:ext cx="11257882" cy="1432584"/>
        </p:xfrm>
        <a:graphic>
          <a:graphicData uri="http://schemas.openxmlformats.org/drawingml/2006/table">
            <a:tbl>
              <a:tblPr/>
              <a:tblGrid>
                <a:gridCol w="654852">
                  <a:extLst>
                    <a:ext uri="{9D8B030D-6E8A-4147-A177-3AD203B41FA5}">
                      <a16:colId xmlns:a16="http://schemas.microsoft.com/office/drawing/2014/main" val="3860003503"/>
                    </a:ext>
                  </a:extLst>
                </a:gridCol>
                <a:gridCol w="654852">
                  <a:extLst>
                    <a:ext uri="{9D8B030D-6E8A-4147-A177-3AD203B41FA5}">
                      <a16:colId xmlns:a16="http://schemas.microsoft.com/office/drawing/2014/main" val="2362703727"/>
                    </a:ext>
                  </a:extLst>
                </a:gridCol>
                <a:gridCol w="654852">
                  <a:extLst>
                    <a:ext uri="{9D8B030D-6E8A-4147-A177-3AD203B41FA5}">
                      <a16:colId xmlns:a16="http://schemas.microsoft.com/office/drawing/2014/main" val="2666057152"/>
                    </a:ext>
                  </a:extLst>
                </a:gridCol>
                <a:gridCol w="654852">
                  <a:extLst>
                    <a:ext uri="{9D8B030D-6E8A-4147-A177-3AD203B41FA5}">
                      <a16:colId xmlns:a16="http://schemas.microsoft.com/office/drawing/2014/main" val="3753959092"/>
                    </a:ext>
                  </a:extLst>
                </a:gridCol>
                <a:gridCol w="654852">
                  <a:extLst>
                    <a:ext uri="{9D8B030D-6E8A-4147-A177-3AD203B41FA5}">
                      <a16:colId xmlns:a16="http://schemas.microsoft.com/office/drawing/2014/main" val="3272878221"/>
                    </a:ext>
                  </a:extLst>
                </a:gridCol>
                <a:gridCol w="654852">
                  <a:extLst>
                    <a:ext uri="{9D8B030D-6E8A-4147-A177-3AD203B41FA5}">
                      <a16:colId xmlns:a16="http://schemas.microsoft.com/office/drawing/2014/main" val="2430934703"/>
                    </a:ext>
                  </a:extLst>
                </a:gridCol>
                <a:gridCol w="654852">
                  <a:extLst>
                    <a:ext uri="{9D8B030D-6E8A-4147-A177-3AD203B41FA5}">
                      <a16:colId xmlns:a16="http://schemas.microsoft.com/office/drawing/2014/main" val="2727086621"/>
                    </a:ext>
                  </a:extLst>
                </a:gridCol>
                <a:gridCol w="654852">
                  <a:extLst>
                    <a:ext uri="{9D8B030D-6E8A-4147-A177-3AD203B41FA5}">
                      <a16:colId xmlns:a16="http://schemas.microsoft.com/office/drawing/2014/main" val="1983172053"/>
                    </a:ext>
                  </a:extLst>
                </a:gridCol>
                <a:gridCol w="654852">
                  <a:extLst>
                    <a:ext uri="{9D8B030D-6E8A-4147-A177-3AD203B41FA5}">
                      <a16:colId xmlns:a16="http://schemas.microsoft.com/office/drawing/2014/main" val="1025429643"/>
                    </a:ext>
                  </a:extLst>
                </a:gridCol>
                <a:gridCol w="780250">
                  <a:extLst>
                    <a:ext uri="{9D8B030D-6E8A-4147-A177-3AD203B41FA5}">
                      <a16:colId xmlns:a16="http://schemas.microsoft.com/office/drawing/2014/main" val="3526702515"/>
                    </a:ext>
                  </a:extLst>
                </a:gridCol>
                <a:gridCol w="654852">
                  <a:extLst>
                    <a:ext uri="{9D8B030D-6E8A-4147-A177-3AD203B41FA5}">
                      <a16:colId xmlns:a16="http://schemas.microsoft.com/office/drawing/2014/main" val="1219489048"/>
                    </a:ext>
                  </a:extLst>
                </a:gridCol>
                <a:gridCol w="654852">
                  <a:extLst>
                    <a:ext uri="{9D8B030D-6E8A-4147-A177-3AD203B41FA5}">
                      <a16:colId xmlns:a16="http://schemas.microsoft.com/office/drawing/2014/main" val="1725669796"/>
                    </a:ext>
                  </a:extLst>
                </a:gridCol>
                <a:gridCol w="654852">
                  <a:extLst>
                    <a:ext uri="{9D8B030D-6E8A-4147-A177-3AD203B41FA5}">
                      <a16:colId xmlns:a16="http://schemas.microsoft.com/office/drawing/2014/main" val="3058726087"/>
                    </a:ext>
                  </a:extLst>
                </a:gridCol>
                <a:gridCol w="654852">
                  <a:extLst>
                    <a:ext uri="{9D8B030D-6E8A-4147-A177-3AD203B41FA5}">
                      <a16:colId xmlns:a16="http://schemas.microsoft.com/office/drawing/2014/main" val="8066987"/>
                    </a:ext>
                  </a:extLst>
                </a:gridCol>
                <a:gridCol w="654852">
                  <a:extLst>
                    <a:ext uri="{9D8B030D-6E8A-4147-A177-3AD203B41FA5}">
                      <a16:colId xmlns:a16="http://schemas.microsoft.com/office/drawing/2014/main" val="345503281"/>
                    </a:ext>
                  </a:extLst>
                </a:gridCol>
                <a:gridCol w="654852">
                  <a:extLst>
                    <a:ext uri="{9D8B030D-6E8A-4147-A177-3AD203B41FA5}">
                      <a16:colId xmlns:a16="http://schemas.microsoft.com/office/drawing/2014/main" val="2819319388"/>
                    </a:ext>
                  </a:extLst>
                </a:gridCol>
                <a:gridCol w="654852">
                  <a:extLst>
                    <a:ext uri="{9D8B030D-6E8A-4147-A177-3AD203B41FA5}">
                      <a16:colId xmlns:a16="http://schemas.microsoft.com/office/drawing/2014/main" val="2604020293"/>
                    </a:ext>
                  </a:extLst>
                </a:gridCol>
              </a:tblGrid>
              <a:tr h="238764">
                <a:tc>
                  <a:txBody>
                    <a:bodyPr/>
                    <a:lstStyle/>
                    <a:p>
                      <a:pPr algn="ctr" fontAlgn="b"/>
                      <a:r>
                        <a:rPr lang="en-US" sz="1200" b="0" i="0" u="none" strike="noStrike">
                          <a:effectLst/>
                          <a:latin typeface="Arial" panose="020B0604020202020204" pitchFamily="34" charset="0"/>
                        </a:rPr>
                        <a:t>Starts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265988582"/>
                  </a:ext>
                </a:extLst>
              </a:tr>
              <a:tr h="238764">
                <a:tc>
                  <a:txBody>
                    <a:bodyPr/>
                    <a:lstStyle/>
                    <a:p>
                      <a:pPr algn="ctr" fontAlgn="b"/>
                      <a:r>
                        <a:rPr lang="en-US" sz="1200" b="0" i="0" u="none" strike="noStrike">
                          <a:effectLst/>
                          <a:latin typeface="Arial" panose="020B0604020202020204" pitchFamily="34" charset="0"/>
                        </a:rPr>
                        <a:t>1Q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1Q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8769651"/>
                  </a:ext>
                </a:extLst>
              </a:tr>
              <a:tr h="238764">
                <a:tc>
                  <a:txBody>
                    <a:bodyPr/>
                    <a:lstStyle/>
                    <a:p>
                      <a:pPr algn="ctr" fontAlgn="b"/>
                      <a:r>
                        <a:rPr lang="en-US" sz="1200" b="0" i="0" u="none" strike="noStrike">
                          <a:effectLst/>
                          <a:latin typeface="Arial" panose="020B0604020202020204" pitchFamily="34" charset="0"/>
                        </a:rPr>
                        <a:t>2Q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2Q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9403327"/>
                  </a:ext>
                </a:extLst>
              </a:tr>
              <a:tr h="238764">
                <a:tc>
                  <a:txBody>
                    <a:bodyPr/>
                    <a:lstStyle/>
                    <a:p>
                      <a:pPr algn="ctr" fontAlgn="b"/>
                      <a:r>
                        <a:rPr lang="en-US" sz="1200" b="0" i="0" u="none" strike="noStrike">
                          <a:effectLst/>
                          <a:latin typeface="Arial" panose="020B0604020202020204" pitchFamily="34" charset="0"/>
                        </a:rPr>
                        <a:t>3Q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 318 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1"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3Q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4740097"/>
                  </a:ext>
                </a:extLst>
              </a:tr>
              <a:tr h="238764">
                <a:tc>
                  <a:txBody>
                    <a:bodyPr/>
                    <a:lstStyle/>
                    <a:p>
                      <a:pPr algn="ctr" fontAlgn="b"/>
                      <a:r>
                        <a:rPr lang="en-US" sz="1200" b="0" i="0" u="none" strike="noStrike">
                          <a:effectLst/>
                          <a:latin typeface="Arial" panose="020B0604020202020204" pitchFamily="34" charset="0"/>
                        </a:rPr>
                        <a:t>4Q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1"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4Q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264 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2949552"/>
                  </a:ext>
                </a:extLst>
              </a:tr>
              <a:tr h="238764">
                <a:tc>
                  <a:txBody>
                    <a:bodyPr/>
                    <a:lstStyle/>
                    <a:p>
                      <a:pPr algn="ctr" fontAlgn="b"/>
                      <a:r>
                        <a:rPr lang="en-US" sz="1200" b="1" i="0" u="none" strike="noStrike" dirty="0">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2,217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1"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2,162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5872606"/>
                  </a:ext>
                </a:extLst>
              </a:tr>
            </a:tbl>
          </a:graphicData>
        </a:graphic>
      </p:graphicFrame>
      <p:graphicFrame>
        <p:nvGraphicFramePr>
          <p:cNvPr id="5" name="Chart 4">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2058746930"/>
              </p:ext>
            </p:extLst>
          </p:nvPr>
        </p:nvGraphicFramePr>
        <p:xfrm>
          <a:off x="311285" y="707501"/>
          <a:ext cx="11352179" cy="4139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759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6</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129691"/>
            <a:ext cx="6857107" cy="914400"/>
          </a:xfrm>
          <a:prstGeom prst="rect">
            <a:avLst/>
          </a:prstGeom>
        </p:spPr>
        <p:txBody>
          <a:bodyPr/>
          <a:lstStyle/>
          <a:p>
            <a:r>
              <a:rPr lang="en-US" sz="2800" dirty="0"/>
              <a:t>1 Year Change in District Housing</a:t>
            </a:r>
          </a:p>
        </p:txBody>
      </p:sp>
      <p:graphicFrame>
        <p:nvGraphicFramePr>
          <p:cNvPr id="5" name="Table 4">
            <a:extLst>
              <a:ext uri="{FF2B5EF4-FFF2-40B4-BE49-F238E27FC236}">
                <a16:creationId xmlns:a16="http://schemas.microsoft.com/office/drawing/2014/main" id="{797B0209-276C-48CF-99E3-345488F25C0C}"/>
              </a:ext>
            </a:extLst>
          </p:cNvPr>
          <p:cNvGraphicFramePr>
            <a:graphicFrameLocks noGrp="1"/>
          </p:cNvGraphicFramePr>
          <p:nvPr>
            <p:extLst>
              <p:ext uri="{D42A27DB-BD31-4B8C-83A1-F6EECF244321}">
                <p14:modId xmlns:p14="http://schemas.microsoft.com/office/powerpoint/2010/main" val="3361301543"/>
              </p:ext>
            </p:extLst>
          </p:nvPr>
        </p:nvGraphicFramePr>
        <p:xfrm>
          <a:off x="1213370" y="1421465"/>
          <a:ext cx="6986015" cy="3935385"/>
        </p:xfrm>
        <a:graphic>
          <a:graphicData uri="http://schemas.openxmlformats.org/drawingml/2006/table">
            <a:tbl>
              <a:tblPr/>
              <a:tblGrid>
                <a:gridCol w="2638374">
                  <a:extLst>
                    <a:ext uri="{9D8B030D-6E8A-4147-A177-3AD203B41FA5}">
                      <a16:colId xmlns:a16="http://schemas.microsoft.com/office/drawing/2014/main" val="2158128944"/>
                    </a:ext>
                  </a:extLst>
                </a:gridCol>
                <a:gridCol w="1419640">
                  <a:extLst>
                    <a:ext uri="{9D8B030D-6E8A-4147-A177-3AD203B41FA5}">
                      <a16:colId xmlns:a16="http://schemas.microsoft.com/office/drawing/2014/main" val="1279879458"/>
                    </a:ext>
                  </a:extLst>
                </a:gridCol>
                <a:gridCol w="1419640">
                  <a:extLst>
                    <a:ext uri="{9D8B030D-6E8A-4147-A177-3AD203B41FA5}">
                      <a16:colId xmlns:a16="http://schemas.microsoft.com/office/drawing/2014/main" val="901416503"/>
                    </a:ext>
                  </a:extLst>
                </a:gridCol>
                <a:gridCol w="1508361">
                  <a:extLst>
                    <a:ext uri="{9D8B030D-6E8A-4147-A177-3AD203B41FA5}">
                      <a16:colId xmlns:a16="http://schemas.microsoft.com/office/drawing/2014/main" val="1686113039"/>
                    </a:ext>
                  </a:extLst>
                </a:gridCol>
              </a:tblGrid>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 </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2Q21</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2Q22</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Difference</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29555921"/>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Annual Starts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1,771</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1,225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-546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111467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Quarterly Starts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357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420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+63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14967097"/>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Annual Closings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2,153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987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-1,166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775084"/>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Quarterly Closings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425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262</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-163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391926"/>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Under Construction</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504</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708</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+204</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4640259"/>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Inventory</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582</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820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+238</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446537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VDL</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990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2,277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+1,287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0357109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Futures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19,227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17,932</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-1,295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8071560"/>
                  </a:ext>
                </a:extLst>
              </a:tr>
            </a:tbl>
          </a:graphicData>
        </a:graphic>
      </p:graphicFrame>
    </p:spTree>
    <p:extLst>
      <p:ext uri="{BB962C8B-B14F-4D97-AF65-F5344CB8AC3E}">
        <p14:creationId xmlns:p14="http://schemas.microsoft.com/office/powerpoint/2010/main" val="7260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7</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6857107" cy="914400"/>
          </a:xfrm>
          <a:prstGeom prst="rect">
            <a:avLst/>
          </a:prstGeom>
        </p:spPr>
        <p:txBody>
          <a:bodyPr/>
          <a:lstStyle/>
          <a:p>
            <a:r>
              <a:rPr lang="en-US" sz="2800" dirty="0"/>
              <a:t>DFW New Home Ranking Report</a:t>
            </a:r>
            <a:br>
              <a:rPr lang="en-US" sz="2800" dirty="0"/>
            </a:br>
            <a:r>
              <a:rPr lang="en-US" sz="1800" dirty="0"/>
              <a:t>ISD Ranked by Annual Closings – 2Q22</a:t>
            </a:r>
            <a:endParaRPr lang="en-US" sz="2800" dirty="0"/>
          </a:p>
        </p:txBody>
      </p:sp>
      <p:graphicFrame>
        <p:nvGraphicFramePr>
          <p:cNvPr id="22" name="Table 21">
            <a:extLst>
              <a:ext uri="{FF2B5EF4-FFF2-40B4-BE49-F238E27FC236}">
                <a16:creationId xmlns:a16="http://schemas.microsoft.com/office/drawing/2014/main" id="{135615B6-1291-4557-A091-D3BF1F187767}"/>
              </a:ext>
            </a:extLst>
          </p:cNvPr>
          <p:cNvGraphicFramePr>
            <a:graphicFrameLocks noGrp="1"/>
          </p:cNvGraphicFramePr>
          <p:nvPr>
            <p:extLst>
              <p:ext uri="{D42A27DB-BD31-4B8C-83A1-F6EECF244321}">
                <p14:modId xmlns:p14="http://schemas.microsoft.com/office/powerpoint/2010/main" val="1228924101"/>
              </p:ext>
            </p:extLst>
          </p:nvPr>
        </p:nvGraphicFramePr>
        <p:xfrm>
          <a:off x="1338942" y="839449"/>
          <a:ext cx="8184687" cy="5545461"/>
        </p:xfrm>
        <a:graphic>
          <a:graphicData uri="http://schemas.openxmlformats.org/drawingml/2006/table">
            <a:tbl>
              <a:tblPr/>
              <a:tblGrid>
                <a:gridCol w="634894">
                  <a:extLst>
                    <a:ext uri="{9D8B030D-6E8A-4147-A177-3AD203B41FA5}">
                      <a16:colId xmlns:a16="http://schemas.microsoft.com/office/drawing/2014/main" val="3579177867"/>
                    </a:ext>
                  </a:extLst>
                </a:gridCol>
                <a:gridCol w="2572768">
                  <a:extLst>
                    <a:ext uri="{9D8B030D-6E8A-4147-A177-3AD203B41FA5}">
                      <a16:colId xmlns:a16="http://schemas.microsoft.com/office/drawing/2014/main" val="3612847416"/>
                    </a:ext>
                  </a:extLst>
                </a:gridCol>
                <a:gridCol w="1066801">
                  <a:extLst>
                    <a:ext uri="{9D8B030D-6E8A-4147-A177-3AD203B41FA5}">
                      <a16:colId xmlns:a16="http://schemas.microsoft.com/office/drawing/2014/main" val="1041445981"/>
                    </a:ext>
                  </a:extLst>
                </a:gridCol>
                <a:gridCol w="1167711">
                  <a:extLst>
                    <a:ext uri="{9D8B030D-6E8A-4147-A177-3AD203B41FA5}">
                      <a16:colId xmlns:a16="http://schemas.microsoft.com/office/drawing/2014/main" val="3468394303"/>
                    </a:ext>
                  </a:extLst>
                </a:gridCol>
                <a:gridCol w="1079056">
                  <a:extLst>
                    <a:ext uri="{9D8B030D-6E8A-4147-A177-3AD203B41FA5}">
                      <a16:colId xmlns:a16="http://schemas.microsoft.com/office/drawing/2014/main" val="274879429"/>
                    </a:ext>
                  </a:extLst>
                </a:gridCol>
                <a:gridCol w="752857">
                  <a:extLst>
                    <a:ext uri="{9D8B030D-6E8A-4147-A177-3AD203B41FA5}">
                      <a16:colId xmlns:a16="http://schemas.microsoft.com/office/drawing/2014/main" val="2196178244"/>
                    </a:ext>
                  </a:extLst>
                </a:gridCol>
                <a:gridCol w="910600">
                  <a:extLst>
                    <a:ext uri="{9D8B030D-6E8A-4147-A177-3AD203B41FA5}">
                      <a16:colId xmlns:a16="http://schemas.microsoft.com/office/drawing/2014/main" val="2214683279"/>
                    </a:ext>
                  </a:extLst>
                </a:gridCol>
              </a:tblGrid>
              <a:tr h="4914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Rank</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District Name</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Annual Starts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Annual Closings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Inventory</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VDL</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Futures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2588878"/>
                  </a:ext>
                </a:extLst>
              </a:tr>
              <a:tr h="252703">
                <a:tc>
                  <a:txBody>
                    <a:bodyPr/>
                    <a:lstStyle/>
                    <a:p>
                      <a:pPr algn="ctr" fontAlgn="b"/>
                      <a:r>
                        <a:rPr lang="en-US" sz="1400" b="0" i="0" u="none" strike="noStrike" dirty="0">
                          <a:solidFill>
                            <a:srgbClr val="000000"/>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mn-lt"/>
                        </a:rPr>
                        <a:t>NORTHWEST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4,519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3,608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2,508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3,040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38,878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20847031"/>
                  </a:ext>
                </a:extLst>
              </a:tr>
              <a:tr h="252703">
                <a:tc>
                  <a:txBody>
                    <a:bodyPr/>
                    <a:lstStyle/>
                    <a:p>
                      <a:pPr algn="ctr" fontAlgn="b"/>
                      <a:r>
                        <a:rPr lang="en-US" sz="1400" b="0" i="0" u="none" strike="noStrike">
                          <a:solidFill>
                            <a:srgbClr val="000000"/>
                          </a:solidFill>
                          <a:effectLst/>
                          <a:latin typeface="+mn-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DENTON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2,753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31,273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6442012"/>
                  </a:ext>
                </a:extLst>
              </a:tr>
              <a:tr h="252703">
                <a:tc>
                  <a:txBody>
                    <a:bodyPr/>
                    <a:lstStyle/>
                    <a:p>
                      <a:pPr algn="ctr" fontAlgn="b"/>
                      <a:r>
                        <a:rPr lang="en-US" sz="1400" b="0" i="0" u="none" strike="noStrike">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FORNEY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30,175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868749"/>
                  </a:ext>
                </a:extLst>
              </a:tr>
              <a:tr h="252703">
                <a:tc>
                  <a:txBody>
                    <a:bodyPr/>
                    <a:lstStyle/>
                    <a:p>
                      <a:pPr algn="ctr" fontAlgn="b"/>
                      <a:r>
                        <a:rPr lang="en-US" sz="1400" b="0" i="0" u="none" strike="noStrike">
                          <a:solidFill>
                            <a:srgbClr val="000000"/>
                          </a:solidFill>
                          <a:effectLst/>
                          <a:latin typeface="+mn-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PROSPER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21,195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079085"/>
                  </a:ext>
                </a:extLst>
              </a:tr>
              <a:tr h="252703">
                <a:tc>
                  <a:txBody>
                    <a:bodyPr/>
                    <a:lstStyle/>
                    <a:p>
                      <a:pPr algn="ctr" fontAlgn="b"/>
                      <a:r>
                        <a:rPr lang="en-US" sz="1400" b="0" i="0" u="none" strike="noStrike">
                          <a:solidFill>
                            <a:srgbClr val="000000"/>
                          </a:solidFill>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FRISCO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9,749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814781"/>
                  </a:ext>
                </a:extLst>
              </a:tr>
              <a:tr h="252703">
                <a:tc>
                  <a:txBody>
                    <a:bodyPr/>
                    <a:lstStyle/>
                    <a:p>
                      <a:pPr algn="ctr" fontAlgn="b"/>
                      <a:r>
                        <a:rPr lang="en-US" sz="1400" b="0" i="0" u="none" strike="noStrike">
                          <a:solidFill>
                            <a:srgbClr val="000000"/>
                          </a:solidFill>
                          <a:effectLst/>
                          <a:latin typeface="+mn-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DALLAS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6,257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4119682"/>
                  </a:ext>
                </a:extLst>
              </a:tr>
              <a:tr h="252703">
                <a:tc>
                  <a:txBody>
                    <a:bodyPr/>
                    <a:lstStyle/>
                    <a:p>
                      <a:pPr algn="ctr" fontAlgn="b"/>
                      <a:r>
                        <a:rPr lang="en-US" sz="1400" b="0" i="0" u="none" strike="noStrike">
                          <a:solidFill>
                            <a:srgbClr val="000000"/>
                          </a:solidFill>
                          <a:effectLst/>
                          <a:latin typeface="+mn-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fontAlgn="b"/>
                      <a:r>
                        <a:rPr lang="en-US" sz="1400" b="0" i="0" u="none" strike="noStrike">
                          <a:solidFill>
                            <a:srgbClr val="000000"/>
                          </a:solidFill>
                          <a:effectLst/>
                          <a:latin typeface="+mn-lt"/>
                        </a:rPr>
                        <a:t>PRINCETON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a:solidFill>
                            <a:srgbClr val="000000"/>
                          </a:solidFill>
                          <a:effectLst/>
                          <a:latin typeface="+mn-lt"/>
                        </a:rPr>
                        <a:t>2,434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a:solidFill>
                            <a:srgbClr val="000000"/>
                          </a:solidFill>
                          <a:effectLst/>
                          <a:latin typeface="+mn-lt"/>
                        </a:rPr>
                        <a:t>1,557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a:solidFill>
                            <a:srgbClr val="000000"/>
                          </a:solidFill>
                          <a:effectLst/>
                          <a:latin typeface="+mn-lt"/>
                        </a:rPr>
                        <a:t>1,609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a:solidFill>
                            <a:srgbClr val="000000"/>
                          </a:solidFill>
                          <a:effectLst/>
                          <a:latin typeface="+mn-lt"/>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a:solidFill>
                            <a:srgbClr val="000000"/>
                          </a:solidFill>
                          <a:effectLst/>
                          <a:latin typeface="+mn-lt"/>
                        </a:rPr>
                        <a:t>9,571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4381049"/>
                  </a:ext>
                </a:extLst>
              </a:tr>
              <a:tr h="252703">
                <a:tc>
                  <a:txBody>
                    <a:bodyPr/>
                    <a:lstStyle/>
                    <a:p>
                      <a:pPr algn="ctr" fontAlgn="b"/>
                      <a:r>
                        <a:rPr lang="en-US" sz="1400" b="0" i="0" u="none" strike="noStrike">
                          <a:solidFill>
                            <a:srgbClr val="000000"/>
                          </a:solidFill>
                          <a:effectLst/>
                          <a:latin typeface="+mn-lt"/>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ROYSE CITY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1,929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7710902"/>
                  </a:ext>
                </a:extLst>
              </a:tr>
              <a:tr h="252703">
                <a:tc>
                  <a:txBody>
                    <a:bodyPr/>
                    <a:lstStyle/>
                    <a:p>
                      <a:pPr algn="ctr" fontAlgn="b"/>
                      <a:r>
                        <a:rPr lang="en-US" sz="1400" b="0" i="0" u="none" strike="noStrike">
                          <a:solidFill>
                            <a:srgbClr val="000000"/>
                          </a:solidFill>
                          <a:effectLst/>
                          <a:latin typeface="+mn-lt"/>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MIDLOTHIAN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20,949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58535291"/>
                  </a:ext>
                </a:extLst>
              </a:tr>
              <a:tr h="252703">
                <a:tc>
                  <a:txBody>
                    <a:bodyPr/>
                    <a:lstStyle/>
                    <a:p>
                      <a:pPr algn="ctr" fontAlgn="b"/>
                      <a:r>
                        <a:rPr lang="en-US" sz="1400" b="0" i="0" u="none" strike="noStrike">
                          <a:solidFill>
                            <a:srgbClr val="000000"/>
                          </a:solidFill>
                          <a:effectLst/>
                          <a:latin typeface="+mn-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CROWLEY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16,373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18422798"/>
                  </a:ext>
                </a:extLst>
              </a:tr>
              <a:tr h="252703">
                <a:tc>
                  <a:txBody>
                    <a:bodyPr/>
                    <a:lstStyle/>
                    <a:p>
                      <a:pPr algn="ctr" fontAlgn="b"/>
                      <a:r>
                        <a:rPr lang="en-US" sz="1400" b="0" i="0" u="none" strike="noStrike">
                          <a:solidFill>
                            <a:srgbClr val="000000"/>
                          </a:solidFill>
                          <a:effectLst/>
                          <a:latin typeface="+mn-lt"/>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CRANDALL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1617884"/>
                  </a:ext>
                </a:extLst>
              </a:tr>
              <a:tr h="252703">
                <a:tc>
                  <a:txBody>
                    <a:bodyPr/>
                    <a:lstStyle/>
                    <a:p>
                      <a:pPr algn="ctr" fontAlgn="b"/>
                      <a:r>
                        <a:rPr lang="en-US" sz="1400" b="0" i="0" u="none" strike="noStrike">
                          <a:solidFill>
                            <a:srgbClr val="000000"/>
                          </a:solidFill>
                          <a:effectLst/>
                          <a:latin typeface="+mn-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WAXAHACHIE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26,958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62846557"/>
                  </a:ext>
                </a:extLst>
              </a:tr>
              <a:tr h="252703">
                <a:tc>
                  <a:txBody>
                    <a:bodyPr/>
                    <a:lstStyle/>
                    <a:p>
                      <a:pPr algn="ctr" fontAlgn="b"/>
                      <a:r>
                        <a:rPr lang="en-US" sz="1400" b="0" i="0" u="none" strike="noStrike">
                          <a:solidFill>
                            <a:srgbClr val="000000"/>
                          </a:solidFill>
                          <a:effectLst/>
                          <a:latin typeface="+mn-lt"/>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LEWISVILLE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989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495039"/>
                  </a:ext>
                </a:extLst>
              </a:tr>
              <a:tr h="252703">
                <a:tc>
                  <a:txBody>
                    <a:bodyPr/>
                    <a:lstStyle/>
                    <a:p>
                      <a:pPr algn="ctr" fontAlgn="b"/>
                      <a:r>
                        <a:rPr lang="en-US" sz="1400" b="1" i="0" u="none" strike="noStrike" dirty="0">
                          <a:solidFill>
                            <a:srgbClr val="000000"/>
                          </a:solidFill>
                          <a:effectLst/>
                          <a:latin typeface="+mn-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l" fontAlgn="b"/>
                      <a:r>
                        <a:rPr lang="en-US" sz="1400" b="1" i="0" u="none" strike="noStrike" dirty="0">
                          <a:solidFill>
                            <a:srgbClr val="000000"/>
                          </a:solidFill>
                          <a:effectLst/>
                          <a:latin typeface="+mn-lt"/>
                        </a:rPr>
                        <a:t>EAGLE MT-SAGINAW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a:solidFill>
                            <a:srgbClr val="000000"/>
                          </a:solidFill>
                          <a:effectLst/>
                          <a:latin typeface="+mn-lt"/>
                        </a:rPr>
                        <a:t>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2,277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17,932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extLst>
                  <a:ext uri="{0D108BD9-81ED-4DB2-BD59-A6C34878D82A}">
                    <a16:rowId xmlns:a16="http://schemas.microsoft.com/office/drawing/2014/main" val="2247873139"/>
                  </a:ext>
                </a:extLst>
              </a:tr>
              <a:tr h="252703">
                <a:tc>
                  <a:txBody>
                    <a:bodyPr/>
                    <a:lstStyle/>
                    <a:p>
                      <a:pPr algn="ctr" fontAlgn="b"/>
                      <a:r>
                        <a:rPr lang="en-US" sz="1400" b="0" i="0" u="none" strike="noStrike">
                          <a:solidFill>
                            <a:srgbClr val="000000"/>
                          </a:solidFill>
                          <a:effectLst/>
                          <a:latin typeface="+mn-lt"/>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ROCKWALL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1,411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1,214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8,989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7837817"/>
                  </a:ext>
                </a:extLst>
              </a:tr>
              <a:tr h="252703">
                <a:tc>
                  <a:txBody>
                    <a:bodyPr/>
                    <a:lstStyle/>
                    <a:p>
                      <a:pPr algn="ctr" fontAlgn="b"/>
                      <a:r>
                        <a:rPr lang="en-US" sz="1400" b="0" i="0" u="none" strike="noStrike">
                          <a:solidFill>
                            <a:srgbClr val="000000"/>
                          </a:solidFill>
                          <a:effectLst/>
                          <a:latin typeface="+mn-lt"/>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MCKINNEY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702854"/>
                  </a:ext>
                </a:extLst>
              </a:tr>
              <a:tr h="252703">
                <a:tc>
                  <a:txBody>
                    <a:bodyPr/>
                    <a:lstStyle/>
                    <a:p>
                      <a:pPr algn="ctr" fontAlgn="b"/>
                      <a:r>
                        <a:rPr lang="en-US" sz="1400" b="0" i="0" u="none" strike="noStrike">
                          <a:solidFill>
                            <a:srgbClr val="000000"/>
                          </a:solidFill>
                          <a:effectLst/>
                          <a:latin typeface="+mn-lt"/>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ANNA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3686855"/>
                  </a:ext>
                </a:extLst>
              </a:tr>
              <a:tr h="252703">
                <a:tc>
                  <a:txBody>
                    <a:bodyPr/>
                    <a:lstStyle/>
                    <a:p>
                      <a:pPr algn="ctr" fontAlgn="b"/>
                      <a:r>
                        <a:rPr lang="en-US" sz="1400" b="0" i="0" u="none" strike="noStrike">
                          <a:solidFill>
                            <a:srgbClr val="000000"/>
                          </a:solidFill>
                          <a:effectLst/>
                          <a:latin typeface="+mn-lt"/>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CELINA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33,549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5676824"/>
                  </a:ext>
                </a:extLst>
              </a:tr>
              <a:tr h="252703">
                <a:tc>
                  <a:txBody>
                    <a:bodyPr/>
                    <a:lstStyle/>
                    <a:p>
                      <a:pPr algn="ctr" fontAlgn="b"/>
                      <a:r>
                        <a:rPr lang="en-US" sz="1400" b="0" i="0" u="none" strike="noStrike">
                          <a:solidFill>
                            <a:srgbClr val="000000"/>
                          </a:solidFill>
                          <a:effectLst/>
                          <a:latin typeface="+mn-l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AUBREY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45648613"/>
                  </a:ext>
                </a:extLst>
              </a:tr>
              <a:tr h="252703">
                <a:tc>
                  <a:txBody>
                    <a:bodyPr/>
                    <a:lstStyle/>
                    <a:p>
                      <a:pPr algn="ctr" fontAlgn="b"/>
                      <a:r>
                        <a:rPr lang="en-US" sz="1400" b="0" i="0" u="none" strike="noStrike">
                          <a:solidFill>
                            <a:srgbClr val="000000"/>
                          </a:solidFill>
                          <a:effectLst/>
                          <a:latin typeface="+mn-lt"/>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COMMUNITY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8,679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46966808"/>
                  </a:ext>
                </a:extLst>
              </a:tr>
            </a:tbl>
          </a:graphicData>
        </a:graphic>
      </p:graphicFrame>
      <p:sp>
        <p:nvSpPr>
          <p:cNvPr id="23" name="TextBox 22">
            <a:extLst>
              <a:ext uri="{FF2B5EF4-FFF2-40B4-BE49-F238E27FC236}">
                <a16:creationId xmlns:a16="http://schemas.microsoft.com/office/drawing/2014/main" id="{5AE91B68-B5E6-4C58-AE45-F92B53ECDBD7}"/>
              </a:ext>
            </a:extLst>
          </p:cNvPr>
          <p:cNvSpPr txBox="1"/>
          <p:nvPr/>
        </p:nvSpPr>
        <p:spPr>
          <a:xfrm>
            <a:off x="2600325" y="6416516"/>
            <a:ext cx="4495800" cy="400110"/>
          </a:xfrm>
          <a:prstGeom prst="rect">
            <a:avLst/>
          </a:prstGeom>
          <a:noFill/>
        </p:spPr>
        <p:txBody>
          <a:bodyPr wrap="square" rtlCol="0">
            <a:spAutoFit/>
          </a:bodyPr>
          <a:lstStyle/>
          <a:p>
            <a:pPr defTabSz="914400"/>
            <a:r>
              <a:rPr lang="en-US" sz="1000" dirty="0">
                <a:solidFill>
                  <a:prstClr val="black"/>
                </a:solidFill>
                <a:latin typeface="Times" panose="02020603050405020304" pitchFamily="18" charset="0"/>
                <a:cs typeface="Times" panose="02020603050405020304" pitchFamily="18" charset="0"/>
              </a:rPr>
              <a:t>* Based on additional Templeton Demographics housing research</a:t>
            </a:r>
          </a:p>
          <a:p>
            <a:pPr defTabSz="914400"/>
            <a:r>
              <a:rPr lang="en-US" sz="1000" dirty="0">
                <a:solidFill>
                  <a:prstClr val="black"/>
                </a:solidFill>
                <a:latin typeface="Times" panose="02020603050405020304" pitchFamily="18" charset="0"/>
                <a:cs typeface="Times" panose="02020603050405020304" pitchFamily="18" charset="0"/>
              </a:rPr>
              <a:t>**Includes Age-Restricted subdivisions</a:t>
            </a:r>
          </a:p>
        </p:txBody>
      </p:sp>
    </p:spTree>
    <p:extLst>
      <p:ext uri="{BB962C8B-B14F-4D97-AF65-F5344CB8AC3E}">
        <p14:creationId xmlns:p14="http://schemas.microsoft.com/office/powerpoint/2010/main" val="220704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8</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6" name="Table 5">
            <a:extLst>
              <a:ext uri="{FF2B5EF4-FFF2-40B4-BE49-F238E27FC236}">
                <a16:creationId xmlns:a16="http://schemas.microsoft.com/office/drawing/2014/main" id="{DF250F42-6092-4A9B-ADD6-A45B8A6D13C2}"/>
              </a:ext>
            </a:extLst>
          </p:cNvPr>
          <p:cNvGraphicFramePr>
            <a:graphicFrameLocks noGrp="1"/>
          </p:cNvGraphicFramePr>
          <p:nvPr>
            <p:extLst>
              <p:ext uri="{D42A27DB-BD31-4B8C-83A1-F6EECF244321}">
                <p14:modId xmlns:p14="http://schemas.microsoft.com/office/powerpoint/2010/main" val="1608532156"/>
              </p:ext>
            </p:extLst>
          </p:nvPr>
        </p:nvGraphicFramePr>
        <p:xfrm>
          <a:off x="868101" y="613459"/>
          <a:ext cx="10208872" cy="5372736"/>
        </p:xfrm>
        <a:graphic>
          <a:graphicData uri="http://schemas.openxmlformats.org/drawingml/2006/table">
            <a:tbl>
              <a:tblPr/>
              <a:tblGrid>
                <a:gridCol w="1998303">
                  <a:extLst>
                    <a:ext uri="{9D8B030D-6E8A-4147-A177-3AD203B41FA5}">
                      <a16:colId xmlns:a16="http://schemas.microsoft.com/office/drawing/2014/main" val="848348823"/>
                    </a:ext>
                  </a:extLst>
                </a:gridCol>
                <a:gridCol w="847542">
                  <a:extLst>
                    <a:ext uri="{9D8B030D-6E8A-4147-A177-3AD203B41FA5}">
                      <a16:colId xmlns:a16="http://schemas.microsoft.com/office/drawing/2014/main" val="2225059996"/>
                    </a:ext>
                  </a:extLst>
                </a:gridCol>
                <a:gridCol w="874028">
                  <a:extLst>
                    <a:ext uri="{9D8B030D-6E8A-4147-A177-3AD203B41FA5}">
                      <a16:colId xmlns:a16="http://schemas.microsoft.com/office/drawing/2014/main" val="829097676"/>
                    </a:ext>
                  </a:extLst>
                </a:gridCol>
                <a:gridCol w="927000">
                  <a:extLst>
                    <a:ext uri="{9D8B030D-6E8A-4147-A177-3AD203B41FA5}">
                      <a16:colId xmlns:a16="http://schemas.microsoft.com/office/drawing/2014/main" val="3193466461"/>
                    </a:ext>
                  </a:extLst>
                </a:gridCol>
                <a:gridCol w="979971">
                  <a:extLst>
                    <a:ext uri="{9D8B030D-6E8A-4147-A177-3AD203B41FA5}">
                      <a16:colId xmlns:a16="http://schemas.microsoft.com/office/drawing/2014/main" val="2768500229"/>
                    </a:ext>
                  </a:extLst>
                </a:gridCol>
                <a:gridCol w="1152129">
                  <a:extLst>
                    <a:ext uri="{9D8B030D-6E8A-4147-A177-3AD203B41FA5}">
                      <a16:colId xmlns:a16="http://schemas.microsoft.com/office/drawing/2014/main" val="2753097630"/>
                    </a:ext>
                  </a:extLst>
                </a:gridCol>
                <a:gridCol w="1006457">
                  <a:extLst>
                    <a:ext uri="{9D8B030D-6E8A-4147-A177-3AD203B41FA5}">
                      <a16:colId xmlns:a16="http://schemas.microsoft.com/office/drawing/2014/main" val="2048016715"/>
                    </a:ext>
                  </a:extLst>
                </a:gridCol>
                <a:gridCol w="1205100">
                  <a:extLst>
                    <a:ext uri="{9D8B030D-6E8A-4147-A177-3AD203B41FA5}">
                      <a16:colId xmlns:a16="http://schemas.microsoft.com/office/drawing/2014/main" val="2532727084"/>
                    </a:ext>
                  </a:extLst>
                </a:gridCol>
                <a:gridCol w="1218342">
                  <a:extLst>
                    <a:ext uri="{9D8B030D-6E8A-4147-A177-3AD203B41FA5}">
                      <a16:colId xmlns:a16="http://schemas.microsoft.com/office/drawing/2014/main" val="1954008004"/>
                    </a:ext>
                  </a:extLst>
                </a:gridCol>
              </a:tblGrid>
              <a:tr h="546126">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Elementary</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Annual Starts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a:solidFill>
                            <a:srgbClr val="000000"/>
                          </a:solidFill>
                          <a:effectLst/>
                          <a:latin typeface="+mn-lt"/>
                        </a:rPr>
                        <a:t>Quarter Starts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Annual Closings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Quarter Closings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Under Construction</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Inventory</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Vacant Dev. Lots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Futures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84932437"/>
                  </a:ext>
                </a:extLst>
              </a:tr>
              <a:tr h="268145">
                <a:tc>
                  <a:txBody>
                    <a:bodyPr/>
                    <a:lstStyle/>
                    <a:p>
                      <a:pPr algn="l" fontAlgn="b"/>
                      <a:r>
                        <a:rPr lang="en-US" sz="1400" b="0" i="0" u="none" strike="noStrike" dirty="0">
                          <a:effectLst/>
                          <a:latin typeface="+mn-lt"/>
                        </a:rPr>
                        <a:t>BRYSON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76644966"/>
                  </a:ext>
                </a:extLst>
              </a:tr>
              <a:tr h="268145">
                <a:tc>
                  <a:txBody>
                    <a:bodyPr/>
                    <a:lstStyle/>
                    <a:p>
                      <a:pPr algn="l" fontAlgn="b"/>
                      <a:r>
                        <a:rPr lang="en-US" sz="1400" b="0" i="0" u="none" strike="noStrike">
                          <a:effectLst/>
                          <a:latin typeface="+mn-lt"/>
                        </a:rPr>
                        <a:t>CHISHOLM 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787880"/>
                  </a:ext>
                </a:extLst>
              </a:tr>
              <a:tr h="268145">
                <a:tc>
                  <a:txBody>
                    <a:bodyPr/>
                    <a:lstStyle/>
                    <a:p>
                      <a:pPr algn="l" fontAlgn="b"/>
                      <a:r>
                        <a:rPr lang="en-US" sz="1400" b="0" i="0" u="none" strike="noStrike">
                          <a:effectLst/>
                          <a:latin typeface="+mn-lt"/>
                        </a:rPr>
                        <a:t>COMANCHE SPRINGS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n-lt"/>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dirty="0">
                          <a:effectLst/>
                          <a:latin typeface="+mn-lt"/>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1,697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376888540"/>
                  </a:ext>
                </a:extLst>
              </a:tr>
              <a:tr h="268145">
                <a:tc>
                  <a:txBody>
                    <a:bodyPr/>
                    <a:lstStyle/>
                    <a:p>
                      <a:pPr algn="l" fontAlgn="b"/>
                      <a:r>
                        <a:rPr lang="en-US" sz="1400" b="0" i="0" u="none" strike="noStrike">
                          <a:effectLst/>
                          <a:latin typeface="+mn-lt"/>
                        </a:rPr>
                        <a:t>COPPER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n-lt"/>
                        </a:rPr>
                        <a:t>197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dirty="0">
                          <a:effectLst/>
                          <a:latin typeface="+mn-lt"/>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a:effectLst/>
                          <a:latin typeface="+mn-lt"/>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951149"/>
                  </a:ext>
                </a:extLst>
              </a:tr>
              <a:tr h="268145">
                <a:tc>
                  <a:txBody>
                    <a:bodyPr/>
                    <a:lstStyle/>
                    <a:p>
                      <a:pPr algn="l" fontAlgn="b"/>
                      <a:r>
                        <a:rPr lang="en-US" sz="1400" b="0" i="0" u="none" strike="noStrike">
                          <a:effectLst/>
                          <a:latin typeface="+mn-lt"/>
                        </a:rPr>
                        <a:t>DOZIER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extLst>
                  <a:ext uri="{0D108BD9-81ED-4DB2-BD59-A6C34878D82A}">
                    <a16:rowId xmlns:a16="http://schemas.microsoft.com/office/drawing/2014/main" val="3812685566"/>
                  </a:ext>
                </a:extLst>
              </a:tr>
              <a:tr h="268145">
                <a:tc>
                  <a:txBody>
                    <a:bodyPr/>
                    <a:lstStyle/>
                    <a:p>
                      <a:pPr algn="l" fontAlgn="b"/>
                      <a:r>
                        <a:rPr lang="en-US" sz="1400" b="0" i="0" u="none" strike="noStrike">
                          <a:effectLst/>
                          <a:latin typeface="+mn-lt"/>
                        </a:rPr>
                        <a:t>EAGLE MOUNTAIN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n-lt"/>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dirty="0">
                          <a:effectLst/>
                          <a:latin typeface="+mn-lt"/>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947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400" b="0" i="0" u="none" strike="noStrike" dirty="0">
                          <a:effectLst/>
                          <a:latin typeface="+mn-lt"/>
                        </a:rPr>
                        <a:t>13,246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09898762"/>
                  </a:ext>
                </a:extLst>
              </a:tr>
              <a:tr h="268145">
                <a:tc>
                  <a:txBody>
                    <a:bodyPr/>
                    <a:lstStyle/>
                    <a:p>
                      <a:pPr algn="l" fontAlgn="b"/>
                      <a:r>
                        <a:rPr lang="en-US" sz="1400" b="0" i="0" u="none" strike="noStrike">
                          <a:effectLst/>
                          <a:latin typeface="+mn-lt"/>
                        </a:rPr>
                        <a:t>ELKINS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ctr" fontAlgn="b"/>
                      <a:r>
                        <a:rPr lang="en-US" sz="1400" b="0" i="0" u="none" strike="noStrike" dirty="0">
                          <a:effectLst/>
                          <a:latin typeface="+mn-lt"/>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676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6897406"/>
                  </a:ext>
                </a:extLst>
              </a:tr>
              <a:tr h="268145">
                <a:tc>
                  <a:txBody>
                    <a:bodyPr/>
                    <a:lstStyle/>
                    <a:p>
                      <a:pPr algn="l" fontAlgn="b"/>
                      <a:r>
                        <a:rPr lang="en-US" sz="1400" b="0" i="0" u="none" strike="noStrike">
                          <a:effectLst/>
                          <a:latin typeface="+mn-lt"/>
                        </a:rPr>
                        <a:t>GILILLAND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3632531455"/>
                  </a:ext>
                </a:extLst>
              </a:tr>
              <a:tr h="268145">
                <a:tc>
                  <a:txBody>
                    <a:bodyPr/>
                    <a:lstStyle/>
                    <a:p>
                      <a:pPr algn="l" fontAlgn="b"/>
                      <a:r>
                        <a:rPr lang="en-US" sz="1400" b="0" i="0" u="none" strike="noStrike">
                          <a:effectLst/>
                          <a:latin typeface="+mn-lt"/>
                        </a:rPr>
                        <a:t>GREENFIELD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91615431"/>
                  </a:ext>
                </a:extLst>
              </a:tr>
              <a:tr h="268145">
                <a:tc>
                  <a:txBody>
                    <a:bodyPr/>
                    <a:lstStyle/>
                    <a:p>
                      <a:pPr algn="l" fontAlgn="b"/>
                      <a:r>
                        <a:rPr lang="en-US" sz="1400" b="0" i="0" u="none" strike="noStrike">
                          <a:effectLst/>
                          <a:latin typeface="+mn-lt"/>
                        </a:rPr>
                        <a:t>HIGH 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61269535"/>
                  </a:ext>
                </a:extLst>
              </a:tr>
              <a:tr h="268145">
                <a:tc>
                  <a:txBody>
                    <a:bodyPr/>
                    <a:lstStyle/>
                    <a:p>
                      <a:pPr algn="l" fontAlgn="b"/>
                      <a:r>
                        <a:rPr lang="en-US" sz="1400" b="0" i="0" u="none" strike="noStrike">
                          <a:effectLst/>
                          <a:latin typeface="+mn-lt"/>
                        </a:rPr>
                        <a:t>LAKE 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9276580"/>
                  </a:ext>
                </a:extLst>
              </a:tr>
              <a:tr h="268145">
                <a:tc>
                  <a:txBody>
                    <a:bodyPr/>
                    <a:lstStyle/>
                    <a:p>
                      <a:pPr algn="l" fontAlgn="b"/>
                      <a:r>
                        <a:rPr lang="en-US" sz="1400" b="0" i="0" u="none" strike="noStrike">
                          <a:effectLst/>
                          <a:latin typeface="+mn-lt"/>
                        </a:rPr>
                        <a:t>LAKE POINTE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n-lt"/>
                        </a:rPr>
                        <a:t>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effectLst/>
                          <a:latin typeface="+mn-lt"/>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dirty="0">
                          <a:effectLst/>
                          <a:latin typeface="+mn-lt"/>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dirty="0">
                          <a:effectLst/>
                          <a:latin typeface="+mn-lt"/>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9148299"/>
                  </a:ext>
                </a:extLst>
              </a:tr>
              <a:tr h="268145">
                <a:tc>
                  <a:txBody>
                    <a:bodyPr/>
                    <a:lstStyle/>
                    <a:p>
                      <a:pPr algn="l" fontAlgn="b"/>
                      <a:r>
                        <a:rPr lang="en-US" sz="1400" b="0" i="0" u="none" strike="noStrike" dirty="0">
                          <a:effectLst/>
                          <a:latin typeface="+mn-lt"/>
                        </a:rPr>
                        <a:t>NORTHBROOK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3896033173"/>
                  </a:ext>
                </a:extLst>
              </a:tr>
              <a:tr h="268145">
                <a:tc>
                  <a:txBody>
                    <a:bodyPr/>
                    <a:lstStyle/>
                    <a:p>
                      <a:pPr algn="l" fontAlgn="b"/>
                      <a:r>
                        <a:rPr lang="en-US" sz="1400" b="0" i="0" u="none" strike="noStrike">
                          <a:effectLst/>
                          <a:latin typeface="+mn-lt"/>
                        </a:rPr>
                        <a:t>PARKVIEW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3086224235"/>
                  </a:ext>
                </a:extLst>
              </a:tr>
              <a:tr h="268145">
                <a:tc>
                  <a:txBody>
                    <a:bodyPr/>
                    <a:lstStyle/>
                    <a:p>
                      <a:pPr algn="l" fontAlgn="b"/>
                      <a:r>
                        <a:rPr lang="en-US" sz="1400" b="0" i="0" u="none" strike="noStrike">
                          <a:effectLst/>
                          <a:latin typeface="+mn-lt"/>
                        </a:rPr>
                        <a:t>REMINGTON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427055615"/>
                  </a:ext>
                </a:extLst>
              </a:tr>
              <a:tr h="268145">
                <a:tc>
                  <a:txBody>
                    <a:bodyPr/>
                    <a:lstStyle/>
                    <a:p>
                      <a:pPr algn="l" fontAlgn="b"/>
                      <a:r>
                        <a:rPr lang="en-US" sz="1400" b="0" i="0" u="none" strike="noStrike">
                          <a:effectLst/>
                          <a:latin typeface="+mn-lt"/>
                        </a:rPr>
                        <a:t>SAGINAW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a:txBody>
                    <a:bodyPr/>
                    <a:lstStyle/>
                    <a:p>
                      <a:pPr algn="ctr" fontAlgn="b"/>
                      <a:r>
                        <a:rPr lang="en-US" sz="1400" b="0" i="0" u="none" strike="noStrike" dirty="0">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2969585765"/>
                  </a:ext>
                </a:extLst>
              </a:tr>
              <a:tr h="268145">
                <a:tc>
                  <a:txBody>
                    <a:bodyPr/>
                    <a:lstStyle/>
                    <a:p>
                      <a:pPr algn="l" fontAlgn="b"/>
                      <a:r>
                        <a:rPr lang="en-US" sz="1400" b="0" i="0" u="none" strike="noStrike">
                          <a:effectLst/>
                          <a:latin typeface="+mn-lt"/>
                        </a:rPr>
                        <a:t>WILLOW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effectLst/>
                          <a:latin typeface="+mn-lt"/>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effectLst/>
                          <a:latin typeface="+mn-lt"/>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effectLst/>
                          <a:latin typeface="+mn-lt"/>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8230916"/>
                  </a:ext>
                </a:extLst>
              </a:tr>
              <a:tr h="26814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400" b="1" i="0" u="none" strike="noStrike" dirty="0">
                          <a:solidFill>
                            <a:srgbClr val="000000"/>
                          </a:solidFill>
                          <a:effectLst/>
                          <a:latin typeface="+mn-lt"/>
                        </a:rPr>
                        <a:t>GRAND TOTAL*</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1,225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2,277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400" b="1" i="0" u="none" strike="noStrike" dirty="0">
                          <a:solidFill>
                            <a:srgbClr val="000000"/>
                          </a:solidFill>
                          <a:effectLst/>
                          <a:latin typeface="+mn-lt"/>
                        </a:rPr>
                        <a:t>17,932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01150469"/>
                  </a:ext>
                </a:extLst>
              </a:tr>
            </a:tbl>
          </a:graphicData>
        </a:graphic>
      </p:graphicFrame>
      <p:graphicFrame>
        <p:nvGraphicFramePr>
          <p:cNvPr id="7" name="Table 6">
            <a:extLst>
              <a:ext uri="{FF2B5EF4-FFF2-40B4-BE49-F238E27FC236}">
                <a16:creationId xmlns:a16="http://schemas.microsoft.com/office/drawing/2014/main" id="{B8841551-8544-44E0-BA36-4BE3226ADF28}"/>
              </a:ext>
            </a:extLst>
          </p:cNvPr>
          <p:cNvGraphicFramePr>
            <a:graphicFrameLocks noGrp="1"/>
          </p:cNvGraphicFramePr>
          <p:nvPr>
            <p:extLst>
              <p:ext uri="{D42A27DB-BD31-4B8C-83A1-F6EECF244321}">
                <p14:modId xmlns:p14="http://schemas.microsoft.com/office/powerpoint/2010/main" val="2566084147"/>
              </p:ext>
            </p:extLst>
          </p:nvPr>
        </p:nvGraphicFramePr>
        <p:xfrm>
          <a:off x="5232329" y="6062560"/>
          <a:ext cx="2514600" cy="719240"/>
        </p:xfrm>
        <a:graphic>
          <a:graphicData uri="http://schemas.openxmlformats.org/drawingml/2006/table">
            <a:tbl>
              <a:tblPr/>
              <a:tblGrid>
                <a:gridCol w="561400">
                  <a:extLst>
                    <a:ext uri="{9D8B030D-6E8A-4147-A177-3AD203B41FA5}">
                      <a16:colId xmlns:a16="http://schemas.microsoft.com/office/drawing/2014/main" val="20000"/>
                    </a:ext>
                  </a:extLst>
                </a:gridCol>
                <a:gridCol w="1953200">
                  <a:extLst>
                    <a:ext uri="{9D8B030D-6E8A-4147-A177-3AD203B41FA5}">
                      <a16:colId xmlns:a16="http://schemas.microsoft.com/office/drawing/2014/main" val="20001"/>
                    </a:ext>
                  </a:extLst>
                </a:gridCol>
              </a:tblGrid>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9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Second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9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900" b="0" i="0" u="none" strike="noStrike" dirty="0">
                          <a:solidFill>
                            <a:srgbClr val="000000"/>
                          </a:solidFill>
                          <a:effectLst/>
                          <a:latin typeface="Calibri" panose="020F0502020204030204" pitchFamily="34" charset="0"/>
                        </a:rPr>
                        <a:t> Third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864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845E49-35FB-4388-A70E-9138BCE7002A}"/>
              </a:ext>
            </a:extLst>
          </p:cNvPr>
          <p:cNvPicPr>
            <a:picLocks noChangeAspect="1"/>
          </p:cNvPicPr>
          <p:nvPr/>
        </p:nvPicPr>
        <p:blipFill>
          <a:blip r:embed="rId2"/>
          <a:stretch>
            <a:fillRect/>
          </a:stretch>
        </p:blipFill>
        <p:spPr>
          <a:xfrm>
            <a:off x="3435408" y="0"/>
            <a:ext cx="8756592" cy="68580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194036" y="4801827"/>
            <a:ext cx="3486713" cy="1538883"/>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district has </a:t>
            </a:r>
            <a:r>
              <a:rPr lang="en-US" sz="1400" dirty="0">
                <a:solidFill>
                  <a:prstClr val="black"/>
                </a:solidFill>
                <a:latin typeface="Arial" panose="020B0604020202020204" pitchFamily="34" charset="0"/>
                <a:cs typeface="Arial" panose="020B0604020202020204" pitchFamily="34" charset="0"/>
              </a:rPr>
              <a:t>31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actively building subdivisions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EMS ISD there are </a:t>
            </a:r>
            <a:r>
              <a:rPr lang="en-US" sz="1400" dirty="0">
                <a:solidFill>
                  <a:prstClr val="black"/>
                </a:solidFill>
                <a:latin typeface="Arial" panose="020B0604020202020204" pitchFamily="34" charset="0"/>
                <a:cs typeface="Arial" panose="020B0604020202020204" pitchFamily="34" charset="0"/>
              </a:rPr>
              <a:t>16</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future subdivisions </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these, groundwork is underway on 2,307 lots within 13 subdivisions</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1635030" y="3660416"/>
            <a:ext cx="1698479" cy="1027611"/>
            <a:chOff x="1192766" y="3744686"/>
            <a:chExt cx="1698479" cy="1027611"/>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6"/>
              <a:ext cx="1698479" cy="1027611"/>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9</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54514" y="191751"/>
            <a:ext cx="2378995" cy="513805"/>
          </a:xfrm>
          <a:prstGeom prst="rect">
            <a:avLst/>
          </a:prstGeom>
          <a:solidFill>
            <a:schemeClr val="accent2">
              <a:lumMod val="20000"/>
              <a:lumOff val="80000"/>
            </a:schemeClr>
          </a:solidFill>
        </p:spPr>
        <p:txBody>
          <a:bodyPr/>
          <a:lstStyle/>
          <a:p>
            <a:r>
              <a:rPr lang="en-US" sz="2800" dirty="0"/>
              <a:t>District Housing Overview</a:t>
            </a:r>
          </a:p>
        </p:txBody>
      </p:sp>
    </p:spTree>
    <p:extLst>
      <p:ext uri="{BB962C8B-B14F-4D97-AF65-F5344CB8AC3E}">
        <p14:creationId xmlns:p14="http://schemas.microsoft.com/office/powerpoint/2010/main" val="2218388394"/>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2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Zonda_PPT_Template_Official</Template>
  <TotalTime>11518</TotalTime>
  <Words>2318</Words>
  <Application>Microsoft Office PowerPoint</Application>
  <PresentationFormat>Widescreen</PresentationFormat>
  <Paragraphs>1625</Paragraphs>
  <Slides>16</Slides>
  <Notes>6</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16</vt:i4>
      </vt:variant>
    </vt:vector>
  </HeadingPairs>
  <TitlesOfParts>
    <vt:vector size="43" baseType="lpstr">
      <vt:lpstr>.Hiragino Kaku Gothic Interface W3</vt:lpstr>
      <vt:lpstr>Arial</vt:lpstr>
      <vt:lpstr>Calibri</vt:lpstr>
      <vt:lpstr>GT Walsheim Bold</vt:lpstr>
      <vt:lpstr>GT Walsheim Regular</vt:lpstr>
      <vt:lpstr>GT Walsheim Regular Oblique</vt:lpstr>
      <vt:lpstr>GT Walsheim Thin</vt:lpstr>
      <vt:lpstr>Nib Pro Regular</vt:lpstr>
      <vt:lpstr>PP Woodland</vt:lpstr>
      <vt:lpstr>PP Woodland Medium</vt:lpstr>
      <vt:lpstr>Times</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2_Mint_Pattern</vt:lpstr>
      <vt:lpstr>PowerPoint Presentation</vt:lpstr>
      <vt:lpstr>Local Economic Conditions</vt:lpstr>
      <vt:lpstr>DFW New Home Starts &amp; Closings are Flattening Out</vt:lpstr>
      <vt:lpstr>Interest Rates – Monthly Payment Comparison</vt:lpstr>
      <vt:lpstr>District New Home Starts and Closings</vt:lpstr>
      <vt:lpstr>1 Year Change in District Housing</vt:lpstr>
      <vt:lpstr>DFW New Home Ranking Report ISD Ranked by Annual Closings – 2Q22</vt:lpstr>
      <vt:lpstr>District Housing Overview by Elementary Zone</vt:lpstr>
      <vt:lpstr>District Housing Overview</vt:lpstr>
      <vt:lpstr>Residential Activity</vt:lpstr>
      <vt:lpstr>Residential Activity</vt:lpstr>
      <vt:lpstr>One Year Forecast by Campus Comparison</vt:lpstr>
      <vt:lpstr>Ten Year Forecast by Grade Level</vt:lpstr>
      <vt:lpstr>Ten Year Forecast by Elementary Campus</vt:lpstr>
      <vt:lpstr>Ten Year Forecast by Secondary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Alisa Harner</cp:lastModifiedBy>
  <cp:revision>161</cp:revision>
  <dcterms:created xsi:type="dcterms:W3CDTF">2021-01-11T21:11:59Z</dcterms:created>
  <dcterms:modified xsi:type="dcterms:W3CDTF">2022-08-22T20:09:39Z</dcterms:modified>
</cp:coreProperties>
</file>